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72" r:id="rId4"/>
    <p:sldId id="273" r:id="rId5"/>
    <p:sldId id="275" r:id="rId6"/>
    <p:sldId id="279" r:id="rId7"/>
    <p:sldId id="276" r:id="rId8"/>
    <p:sldId id="280" r:id="rId9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660"/>
  </p:normalViewPr>
  <p:slideViewPr>
    <p:cSldViewPr>
      <p:cViewPr varScale="1">
        <p:scale>
          <a:sx n="66" d="100"/>
          <a:sy n="66" d="100"/>
        </p:scale>
        <p:origin x="136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B4975-E964-4202-8457-6CAA35165020}" type="datetimeFigureOut">
              <a:rPr lang="pt-BR" smtClean="0"/>
              <a:t>25/02/2021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2875-D9B2-4C2B-91E4-F4BE7DD342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4649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B4975-E964-4202-8457-6CAA35165020}" type="datetimeFigureOut">
              <a:rPr lang="pt-BR" smtClean="0"/>
              <a:t>25/02/2021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A2875-D9B2-4C2B-91E4-F4BE7DD342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3124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fns.saude.gov.b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8640"/>
            <a:ext cx="6192688" cy="10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1043608" y="2060848"/>
            <a:ext cx="68407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/>
              <a:t>RESULTADO DO </a:t>
            </a:r>
            <a:r>
              <a:rPr lang="pt-BR" sz="2800" b="1" dirty="0" smtClean="0"/>
              <a:t>3º </a:t>
            </a:r>
            <a:r>
              <a:rPr lang="pt-BR" sz="2800" b="1" dirty="0"/>
              <a:t>QUADRIMESTRE DE 2020</a:t>
            </a:r>
          </a:p>
          <a:p>
            <a:pPr algn="ctr"/>
            <a:endParaRPr lang="pt-BR" sz="2800" b="1" dirty="0"/>
          </a:p>
          <a:p>
            <a:pPr algn="ctr"/>
            <a:r>
              <a:rPr lang="pt-BR" sz="2400" b="1" dirty="0" smtClean="0"/>
              <a:t>Setembro a Dezembro</a:t>
            </a:r>
            <a:endParaRPr lang="pt-BR" sz="14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1475656" y="5013176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Prefeito: </a:t>
            </a:r>
            <a:r>
              <a:rPr lang="pt-BR" dirty="0"/>
              <a:t>Vinicius Cardoso </a:t>
            </a:r>
            <a:r>
              <a:rPr lang="pt-BR" dirty="0" err="1"/>
              <a:t>Claussen</a:t>
            </a:r>
            <a:r>
              <a:rPr lang="pt-BR" dirty="0"/>
              <a:t> da Silva</a:t>
            </a:r>
          </a:p>
          <a:p>
            <a:r>
              <a:rPr lang="pt-BR" b="1" dirty="0"/>
              <a:t>Secretário de Saúde: </a:t>
            </a:r>
            <a:r>
              <a:rPr lang="pt-BR" dirty="0" err="1"/>
              <a:t>Antonio</a:t>
            </a:r>
            <a:r>
              <a:rPr lang="pt-BR" dirty="0"/>
              <a:t> Henrique Vasconcellos da Rosa</a:t>
            </a:r>
          </a:p>
        </p:txBody>
      </p:sp>
    </p:spTree>
    <p:extLst>
      <p:ext uri="{BB962C8B-B14F-4D97-AF65-F5344CB8AC3E}">
        <p14:creationId xmlns:p14="http://schemas.microsoft.com/office/powerpoint/2010/main" val="1315089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8640"/>
            <a:ext cx="6192688" cy="10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863588" y="1722120"/>
            <a:ext cx="6840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u="sng" dirty="0"/>
              <a:t>REPASSE DO    PELO MS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pt-BR" sz="2000" b="1" u="sng" dirty="0" smtClean="0"/>
              <a:t>3º </a:t>
            </a:r>
            <a:r>
              <a:rPr lang="pt-BR" sz="2000" b="1" u="sng" dirty="0"/>
              <a:t>QUADRIMESTRE DE 2020</a:t>
            </a: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D9B02AAF-E6B7-4D39-88D6-080FC1C437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261714"/>
              </p:ext>
            </p:extLst>
          </p:nvPr>
        </p:nvGraphicFramePr>
        <p:xfrm>
          <a:off x="323528" y="3224762"/>
          <a:ext cx="8568956" cy="14874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1286642712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652186818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257008207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3690171932"/>
                    </a:ext>
                  </a:extLst>
                </a:gridCol>
                <a:gridCol w="1728196">
                  <a:extLst>
                    <a:ext uri="{9D8B030D-6E8A-4147-A177-3AD203B41FA5}">
                      <a16:colId xmlns:a16="http://schemas.microsoft.com/office/drawing/2014/main" val="1389292363"/>
                    </a:ext>
                  </a:extLst>
                </a:gridCol>
              </a:tblGrid>
              <a:tr h="422662">
                <a:tc>
                  <a:txBody>
                    <a:bodyPr/>
                    <a:lstStyle/>
                    <a:p>
                      <a:pPr algn="ctr" fontAlgn="b"/>
                      <a:r>
                        <a:rPr lang="pt-BR" b="1" dirty="0" smtClean="0">
                          <a:solidFill>
                            <a:schemeClr val="tx1"/>
                          </a:solidFill>
                          <a:effectLst/>
                        </a:rPr>
                        <a:t>Set</a:t>
                      </a:r>
                      <a:endParaRPr lang="pt-B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b="1" dirty="0" smtClean="0">
                          <a:solidFill>
                            <a:schemeClr val="tx1"/>
                          </a:solidFill>
                          <a:effectLst/>
                        </a:rPr>
                        <a:t>Out</a:t>
                      </a:r>
                      <a:endParaRPr lang="pt-B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b="1" dirty="0" err="1" smtClean="0">
                          <a:solidFill>
                            <a:schemeClr val="tx1"/>
                          </a:solidFill>
                          <a:effectLst/>
                        </a:rPr>
                        <a:t>Nov</a:t>
                      </a:r>
                      <a:endParaRPr lang="pt-B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b="1" dirty="0" smtClean="0">
                          <a:solidFill>
                            <a:schemeClr val="tx1"/>
                          </a:solidFill>
                          <a:effectLst/>
                        </a:rPr>
                        <a:t>Dez</a:t>
                      </a:r>
                      <a:endParaRPr lang="pt-B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3468258"/>
                  </a:ext>
                </a:extLst>
              </a:tr>
              <a:tr h="422662">
                <a:tc>
                  <a:txBody>
                    <a:bodyPr/>
                    <a:lstStyle/>
                    <a:p>
                      <a:pPr algn="ctr" fontAlgn="t"/>
                      <a:r>
                        <a:rPr lang="pt-BR" dirty="0" smtClean="0">
                          <a:effectLst/>
                        </a:rPr>
                        <a:t>6.869.082,74</a:t>
                      </a:r>
                      <a:endParaRPr lang="pt-BR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dirty="0" smtClean="0">
                          <a:effectLst/>
                        </a:rPr>
                        <a:t>5.529.133,42</a:t>
                      </a:r>
                      <a:endParaRPr lang="pt-BR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dirty="0" smtClean="0">
                          <a:effectLst/>
                        </a:rPr>
                        <a:t>5.997.305,13</a:t>
                      </a:r>
                      <a:endParaRPr lang="pt-BR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dirty="0" smtClean="0">
                          <a:effectLst/>
                        </a:rPr>
                        <a:t>7.972.453,69</a:t>
                      </a:r>
                      <a:endParaRPr lang="pt-BR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CUSTEIO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832905"/>
                  </a:ext>
                </a:extLst>
              </a:tr>
              <a:tr h="633993">
                <a:tc>
                  <a:txBody>
                    <a:bodyPr/>
                    <a:lstStyle/>
                    <a:p>
                      <a:pPr algn="ctr" fontAlgn="t"/>
                      <a:r>
                        <a:rPr lang="pt-BR">
                          <a:effectLst/>
                        </a:rPr>
                        <a:t>0,00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>
                          <a:effectLst/>
                        </a:rPr>
                        <a:t>0,00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>
                          <a:effectLst/>
                        </a:rPr>
                        <a:t>0,00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dirty="0" smtClean="0">
                          <a:effectLst/>
                        </a:rPr>
                        <a:t>   244.613,00</a:t>
                      </a:r>
                      <a:endParaRPr lang="pt-BR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INVESTIMENTO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026702"/>
                  </a:ext>
                </a:extLst>
              </a:tr>
            </a:tbl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id="{2E695A6B-7519-45EE-862D-15072A53BC30}"/>
              </a:ext>
            </a:extLst>
          </p:cNvPr>
          <p:cNvSpPr txBox="1"/>
          <p:nvPr/>
        </p:nvSpPr>
        <p:spPr>
          <a:xfrm>
            <a:off x="467544" y="4380915"/>
            <a:ext cx="280831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b="0" i="0" dirty="0">
                <a:solidFill>
                  <a:srgbClr val="FFFFFF"/>
                </a:solidFill>
                <a:effectLst/>
                <a:latin typeface="inherit"/>
              </a:rPr>
              <a:t>Consulta</a:t>
            </a:r>
          </a:p>
          <a:p>
            <a:pPr algn="l"/>
            <a:r>
              <a:rPr lang="pt-BR" b="0" i="0" u="none" strike="noStrike" dirty="0">
                <a:solidFill>
                  <a:srgbClr val="FFFFFF"/>
                </a:solidFill>
                <a:effectLst/>
                <a:latin typeface="inherit"/>
                <a:hlinkClick r:id="rId3"/>
              </a:rPr>
              <a:t>Fundo Nacional de Saúde</a:t>
            </a:r>
          </a:p>
        </p:txBody>
      </p:sp>
    </p:spTree>
    <p:extLst>
      <p:ext uri="{BB962C8B-B14F-4D97-AF65-F5344CB8AC3E}">
        <p14:creationId xmlns:p14="http://schemas.microsoft.com/office/powerpoint/2010/main" val="2641447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8640"/>
            <a:ext cx="6192688" cy="10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1072208" y="1484784"/>
            <a:ext cx="6840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u="sng" dirty="0"/>
              <a:t>REPASSE DO  PELO ESTADO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pt-BR" sz="2400" b="1" u="sng" dirty="0" smtClean="0"/>
              <a:t>3º </a:t>
            </a:r>
            <a:r>
              <a:rPr lang="pt-BR" sz="2400" b="1" u="sng" dirty="0"/>
              <a:t>QUADRIMESTRE DE 2020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3E35F07F-5328-45A6-AA19-A8339BF83E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929783"/>
              </p:ext>
            </p:extLst>
          </p:nvPr>
        </p:nvGraphicFramePr>
        <p:xfrm>
          <a:off x="467544" y="3140968"/>
          <a:ext cx="842494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413098074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62197475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846487078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4190226280"/>
                    </a:ext>
                  </a:extLst>
                </a:gridCol>
                <a:gridCol w="1944220">
                  <a:extLst>
                    <a:ext uri="{9D8B030D-6E8A-4147-A177-3AD203B41FA5}">
                      <a16:colId xmlns:a16="http://schemas.microsoft.com/office/drawing/2014/main" val="315728797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pt-BR" b="1" dirty="0" smtClean="0">
                          <a:solidFill>
                            <a:schemeClr val="tx1"/>
                          </a:solidFill>
                          <a:effectLst/>
                        </a:rPr>
                        <a:t>Setembro</a:t>
                      </a:r>
                      <a:endParaRPr lang="pt-B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b="1" dirty="0" smtClean="0">
                          <a:solidFill>
                            <a:schemeClr val="tx1"/>
                          </a:solidFill>
                          <a:effectLst/>
                        </a:rPr>
                        <a:t>Outubro</a:t>
                      </a:r>
                      <a:endParaRPr lang="pt-B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b="1" dirty="0" smtClean="0">
                          <a:solidFill>
                            <a:schemeClr val="tx1"/>
                          </a:solidFill>
                          <a:effectLst/>
                        </a:rPr>
                        <a:t>Novembro</a:t>
                      </a:r>
                      <a:endParaRPr lang="pt-B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b="1" dirty="0" smtClean="0">
                          <a:solidFill>
                            <a:schemeClr val="tx1"/>
                          </a:solidFill>
                          <a:effectLst/>
                        </a:rPr>
                        <a:t>Dezembro</a:t>
                      </a:r>
                      <a:endParaRPr lang="pt-B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9357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pt-BR" dirty="0" smtClean="0">
                          <a:effectLst/>
                        </a:rPr>
                        <a:t>7.824.312,80</a:t>
                      </a:r>
                      <a:endParaRPr lang="pt-BR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dirty="0" smtClean="0">
                          <a:effectLst/>
                        </a:rPr>
                        <a:t>129.996,28</a:t>
                      </a:r>
                      <a:endParaRPr lang="pt-BR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dirty="0" smtClean="0">
                          <a:effectLst/>
                        </a:rPr>
                        <a:t>3.948.899,76</a:t>
                      </a:r>
                      <a:endParaRPr lang="pt-BR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dirty="0" smtClean="0">
                          <a:effectLst/>
                        </a:rPr>
                        <a:t>9.076.589,67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CUSTEIO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5759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endParaRPr lang="pt-BR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endParaRPr lang="pt-BR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endParaRPr lang="pt-BR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endParaRPr lang="pt-BR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INVESTIMENTO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0259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5392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8640"/>
            <a:ext cx="6192688" cy="10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1043608" y="1556792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dirty="0"/>
              <a:t>Despesas do 3</a:t>
            </a:r>
            <a:r>
              <a:rPr lang="pt-BR" sz="2400" b="1" dirty="0" smtClean="0"/>
              <a:t>º </a:t>
            </a:r>
            <a:r>
              <a:rPr lang="pt-BR" sz="2400" b="1" dirty="0"/>
              <a:t>Quadrimestre de 2020</a:t>
            </a:r>
            <a:endParaRPr lang="pt-BR" sz="1400" b="1" dirty="0"/>
          </a:p>
        </p:txBody>
      </p:sp>
      <p:graphicFrame>
        <p:nvGraphicFramePr>
          <p:cNvPr id="2" name="Tabela 3">
            <a:extLst>
              <a:ext uri="{FF2B5EF4-FFF2-40B4-BE49-F238E27FC236}">
                <a16:creationId xmlns:a16="http://schemas.microsoft.com/office/drawing/2014/main" id="{BF49141D-1FD3-4B13-8EC5-62A4A8AD79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711633"/>
              </p:ext>
            </p:extLst>
          </p:nvPr>
        </p:nvGraphicFramePr>
        <p:xfrm>
          <a:off x="395535" y="2780927"/>
          <a:ext cx="8208910" cy="2229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564">
                  <a:extLst>
                    <a:ext uri="{9D8B030D-6E8A-4147-A177-3AD203B41FA5}">
                      <a16:colId xmlns:a16="http://schemas.microsoft.com/office/drawing/2014/main" val="232778142"/>
                    </a:ext>
                  </a:extLst>
                </a:gridCol>
                <a:gridCol w="1627630">
                  <a:extLst>
                    <a:ext uri="{9D8B030D-6E8A-4147-A177-3AD203B41FA5}">
                      <a16:colId xmlns:a16="http://schemas.microsoft.com/office/drawing/2014/main" val="2224780145"/>
                    </a:ext>
                  </a:extLst>
                </a:gridCol>
                <a:gridCol w="1556861">
                  <a:extLst>
                    <a:ext uri="{9D8B030D-6E8A-4147-A177-3AD203B41FA5}">
                      <a16:colId xmlns:a16="http://schemas.microsoft.com/office/drawing/2014/main" val="62153691"/>
                    </a:ext>
                  </a:extLst>
                </a:gridCol>
                <a:gridCol w="1519618">
                  <a:extLst>
                    <a:ext uri="{9D8B030D-6E8A-4147-A177-3AD203B41FA5}">
                      <a16:colId xmlns:a16="http://schemas.microsoft.com/office/drawing/2014/main" val="1607980210"/>
                    </a:ext>
                  </a:extLst>
                </a:gridCol>
                <a:gridCol w="2160237">
                  <a:extLst>
                    <a:ext uri="{9D8B030D-6E8A-4147-A177-3AD203B41FA5}">
                      <a16:colId xmlns:a16="http://schemas.microsoft.com/office/drawing/2014/main" val="1959213104"/>
                    </a:ext>
                  </a:extLst>
                </a:gridCol>
              </a:tblGrid>
              <a:tr h="549947">
                <a:tc>
                  <a:txBody>
                    <a:bodyPr/>
                    <a:lstStyle/>
                    <a:p>
                      <a:pPr algn="ctr"/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BENEFICIENCIA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      HSJ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FESO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SALARIO </a:t>
                      </a:r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COM HORA EXTRA 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66841"/>
                  </a:ext>
                </a:extLst>
              </a:tr>
              <a:tr h="4080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SETEMBRO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   886.631,37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1.367.891,41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1.893.112,08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4.819.115,85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079856"/>
                  </a:ext>
                </a:extLst>
              </a:tr>
              <a:tr h="314255">
                <a:tc>
                  <a:txBody>
                    <a:bodyPr/>
                    <a:lstStyle/>
                    <a:p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OUTUBRO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   898.767,95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2.459.900,26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5.145.176,02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4.953.321,26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453263"/>
                  </a:ext>
                </a:extLst>
              </a:tr>
              <a:tr h="408010"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NOVEMBRO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1.004.744,53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2.018.091,29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4.760.510,32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4.989.120,13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2575656"/>
                  </a:ext>
                </a:extLst>
              </a:tr>
              <a:tr h="4080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DEZEMBRO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1.421.654,70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3.913.185,78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7.065.201,15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4.552.082,31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0064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5169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8640"/>
            <a:ext cx="6192688" cy="10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1072208" y="1273854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dirty="0"/>
              <a:t>Despesas do </a:t>
            </a:r>
            <a:r>
              <a:rPr lang="pt-BR" sz="2400" b="1" dirty="0" smtClean="0"/>
              <a:t>3º </a:t>
            </a:r>
            <a:r>
              <a:rPr lang="pt-BR" sz="2400" b="1" dirty="0"/>
              <a:t>Quadrimestre de 2020</a:t>
            </a:r>
            <a:endParaRPr lang="pt-BR" sz="1400" b="1" dirty="0"/>
          </a:p>
        </p:txBody>
      </p:sp>
      <p:graphicFrame>
        <p:nvGraphicFramePr>
          <p:cNvPr id="5" name="Tabela 7">
            <a:extLst>
              <a:ext uri="{FF2B5EF4-FFF2-40B4-BE49-F238E27FC236}">
                <a16:creationId xmlns:a16="http://schemas.microsoft.com/office/drawing/2014/main" id="{AAF27D9D-8DCD-4D0E-886C-709F069865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489183"/>
              </p:ext>
            </p:extLst>
          </p:nvPr>
        </p:nvGraphicFramePr>
        <p:xfrm>
          <a:off x="779240" y="2636912"/>
          <a:ext cx="7969225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488">
                  <a:extLst>
                    <a:ext uri="{9D8B030D-6E8A-4147-A177-3AD203B41FA5}">
                      <a16:colId xmlns:a16="http://schemas.microsoft.com/office/drawing/2014/main" val="3882136388"/>
                    </a:ext>
                  </a:extLst>
                </a:gridCol>
                <a:gridCol w="1843202">
                  <a:extLst>
                    <a:ext uri="{9D8B030D-6E8A-4147-A177-3AD203B41FA5}">
                      <a16:colId xmlns:a16="http://schemas.microsoft.com/office/drawing/2014/main" val="732079608"/>
                    </a:ext>
                  </a:extLst>
                </a:gridCol>
                <a:gridCol w="1593845">
                  <a:extLst>
                    <a:ext uri="{9D8B030D-6E8A-4147-A177-3AD203B41FA5}">
                      <a16:colId xmlns:a16="http://schemas.microsoft.com/office/drawing/2014/main" val="3658708343"/>
                    </a:ext>
                  </a:extLst>
                </a:gridCol>
                <a:gridCol w="1593845">
                  <a:extLst>
                    <a:ext uri="{9D8B030D-6E8A-4147-A177-3AD203B41FA5}">
                      <a16:colId xmlns:a16="http://schemas.microsoft.com/office/drawing/2014/main" val="522157292"/>
                    </a:ext>
                  </a:extLst>
                </a:gridCol>
                <a:gridCol w="1593845">
                  <a:extLst>
                    <a:ext uri="{9D8B030D-6E8A-4147-A177-3AD203B41FA5}">
                      <a16:colId xmlns:a16="http://schemas.microsoft.com/office/drawing/2014/main" val="188104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LABORATÓRIOS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TESTES RAPIDO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Lixo Hospitalar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Oxigênio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086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SETEMBRO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183.527,45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1.103.246,84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32.899,30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014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OUTUBRO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190.862,28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   194.673,42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 41.916,32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0036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NOVEMBRO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233.062,37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70.976,81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125.818,08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9964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DEZEMBRO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236.173,16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   648.946,84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33.459,49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 70.508,64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193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6580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8640"/>
            <a:ext cx="6192688" cy="10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971600" y="1295796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dirty="0"/>
              <a:t>Despesas do </a:t>
            </a:r>
            <a:r>
              <a:rPr lang="pt-BR" sz="2400" b="1" dirty="0" smtClean="0"/>
              <a:t>3º </a:t>
            </a:r>
            <a:r>
              <a:rPr lang="pt-BR" sz="2400" b="1" dirty="0"/>
              <a:t>Quadrimestre de 2020</a:t>
            </a:r>
            <a:endParaRPr lang="pt-BR" sz="1400" b="1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09723"/>
              </p:ext>
            </p:extLst>
          </p:nvPr>
        </p:nvGraphicFramePr>
        <p:xfrm>
          <a:off x="179512" y="2348879"/>
          <a:ext cx="8329265" cy="2807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944443375"/>
                    </a:ext>
                  </a:extLst>
                </a:gridCol>
                <a:gridCol w="1891546">
                  <a:extLst>
                    <a:ext uri="{9D8B030D-6E8A-4147-A177-3AD203B41FA5}">
                      <a16:colId xmlns:a16="http://schemas.microsoft.com/office/drawing/2014/main" val="940100489"/>
                    </a:ext>
                  </a:extLst>
                </a:gridCol>
                <a:gridCol w="1665853">
                  <a:extLst>
                    <a:ext uri="{9D8B030D-6E8A-4147-A177-3AD203B41FA5}">
                      <a16:colId xmlns:a16="http://schemas.microsoft.com/office/drawing/2014/main" val="1299051338"/>
                    </a:ext>
                  </a:extLst>
                </a:gridCol>
                <a:gridCol w="1665853">
                  <a:extLst>
                    <a:ext uri="{9D8B030D-6E8A-4147-A177-3AD203B41FA5}">
                      <a16:colId xmlns:a16="http://schemas.microsoft.com/office/drawing/2014/main" val="4260578457"/>
                    </a:ext>
                  </a:extLst>
                </a:gridCol>
                <a:gridCol w="1665853">
                  <a:extLst>
                    <a:ext uri="{9D8B030D-6E8A-4147-A177-3AD203B41FA5}">
                      <a16:colId xmlns:a16="http://schemas.microsoft.com/office/drawing/2014/main" val="4145683756"/>
                    </a:ext>
                  </a:extLst>
                </a:gridCol>
              </a:tblGrid>
              <a:tr h="1247227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MATERIAL DE CONSUMO MEDICAMENTO</a:t>
                      </a:r>
                      <a:r>
                        <a:rPr lang="pt-BR" baseline="0" dirty="0" smtClean="0">
                          <a:solidFill>
                            <a:schemeClr val="tx1"/>
                          </a:solidFill>
                        </a:rPr>
                        <a:t> E INSUMOS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RENAL</a:t>
                      </a:r>
                      <a:r>
                        <a:rPr lang="pt-BR" baseline="0" dirty="0" smtClean="0">
                          <a:solidFill>
                            <a:schemeClr val="tx1"/>
                          </a:solidFill>
                        </a:rPr>
                        <a:t> ASSISTENCIA MEDICA LTDA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3814764"/>
                  </a:ext>
                </a:extLst>
              </a:tr>
              <a:tr h="4089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SETEMBRO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1.360.714,95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370.542,25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610295"/>
                  </a:ext>
                </a:extLst>
              </a:tr>
              <a:tr h="383762"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OUTUBRO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651.180,13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366.063,46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8968472"/>
                  </a:ext>
                </a:extLst>
              </a:tr>
              <a:tr h="383762"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NOVEMBRO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1.000.140,86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473.609,28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1050123"/>
                  </a:ext>
                </a:extLst>
              </a:tr>
              <a:tr h="3837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DEZEMBRO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1.432.095,21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372.234,38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0613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8640"/>
            <a:ext cx="6192688" cy="10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1187624" y="1399769"/>
            <a:ext cx="6725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dirty="0" smtClean="0"/>
              <a:t>Despesa do </a:t>
            </a:r>
            <a:r>
              <a:rPr lang="pt-BR" sz="2400" b="1" dirty="0"/>
              <a:t>3</a:t>
            </a:r>
            <a:r>
              <a:rPr lang="pt-BR" sz="2400" b="1" dirty="0" smtClean="0"/>
              <a:t>º Quadrimestre de 2020</a:t>
            </a:r>
            <a:endParaRPr lang="pt-BR" sz="1400" b="1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368734"/>
              </p:ext>
            </p:extLst>
          </p:nvPr>
        </p:nvGraphicFramePr>
        <p:xfrm>
          <a:off x="755576" y="1916833"/>
          <a:ext cx="7776864" cy="46321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5373">
                  <a:extLst>
                    <a:ext uri="{9D8B030D-6E8A-4147-A177-3AD203B41FA5}">
                      <a16:colId xmlns:a16="http://schemas.microsoft.com/office/drawing/2014/main" val="3937229403"/>
                    </a:ext>
                  </a:extLst>
                </a:gridCol>
                <a:gridCol w="1965608">
                  <a:extLst>
                    <a:ext uri="{9D8B030D-6E8A-4147-A177-3AD203B41FA5}">
                      <a16:colId xmlns:a16="http://schemas.microsoft.com/office/drawing/2014/main" val="839663657"/>
                    </a:ext>
                  </a:extLst>
                </a:gridCol>
                <a:gridCol w="1145138">
                  <a:extLst>
                    <a:ext uri="{9D8B030D-6E8A-4147-A177-3AD203B41FA5}">
                      <a16:colId xmlns:a16="http://schemas.microsoft.com/office/drawing/2014/main" val="40815376"/>
                    </a:ext>
                  </a:extLst>
                </a:gridCol>
                <a:gridCol w="1794475">
                  <a:extLst>
                    <a:ext uri="{9D8B030D-6E8A-4147-A177-3AD203B41FA5}">
                      <a16:colId xmlns:a16="http://schemas.microsoft.com/office/drawing/2014/main" val="2161101684"/>
                    </a:ext>
                  </a:extLst>
                </a:gridCol>
                <a:gridCol w="1316270">
                  <a:extLst>
                    <a:ext uri="{9D8B030D-6E8A-4147-A177-3AD203B41FA5}">
                      <a16:colId xmlns:a16="http://schemas.microsoft.com/office/drawing/2014/main" val="3884260970"/>
                    </a:ext>
                  </a:extLst>
                </a:gridCol>
              </a:tblGrid>
              <a:tr h="664724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Alimentação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Valor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Competência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Pagamento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103005"/>
                  </a:ext>
                </a:extLst>
              </a:tr>
              <a:tr h="906524">
                <a:tc>
                  <a:txBody>
                    <a:bodyPr/>
                    <a:lstStyle/>
                    <a:p>
                      <a:r>
                        <a:rPr lang="pt-BR" b="1" dirty="0" smtClean="0"/>
                        <a:t>SETEMBRO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GREEN FOOD</a:t>
                      </a:r>
                    </a:p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16.398,92</a:t>
                      </a:r>
                    </a:p>
                    <a:p>
                      <a:r>
                        <a:rPr lang="pt-BR" dirty="0" smtClean="0"/>
                        <a:t>22.543,226.883,82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01/08 A 31/08 14/08 A 31/08 01/09 A 04/09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10/09/202010/09/202022/09/2020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2793327"/>
                  </a:ext>
                </a:extLst>
              </a:tr>
              <a:tr h="634567">
                <a:tc>
                  <a:txBody>
                    <a:bodyPr/>
                    <a:lstStyle/>
                    <a:p>
                      <a:r>
                        <a:rPr lang="pt-BR" b="1" dirty="0" smtClean="0"/>
                        <a:t>OUTUBRO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GREEN FOOD</a:t>
                      </a:r>
                    </a:p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70.694,82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01/09 A 15/09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09/10/2020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752230"/>
                  </a:ext>
                </a:extLst>
              </a:tr>
              <a:tr h="1178481">
                <a:tc>
                  <a:txBody>
                    <a:bodyPr/>
                    <a:lstStyle/>
                    <a:p>
                      <a:r>
                        <a:rPr lang="pt-BR" b="1" dirty="0" smtClean="0"/>
                        <a:t>NOVEMBRO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GREEN FOOD</a:t>
                      </a:r>
                    </a:p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56.697,3417.818,4273.086,2571.520,47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01/10</a:t>
                      </a:r>
                      <a:r>
                        <a:rPr lang="pt-BR" baseline="0" dirty="0" smtClean="0"/>
                        <a:t> A 15/10 01/10 A 31/10 01/10 A 31/10 01/11 A 15/11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03/11/202012/11/202012/11/202026/11/2020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691497"/>
                  </a:ext>
                </a:extLst>
              </a:tr>
              <a:tr h="1224215">
                <a:tc>
                  <a:txBody>
                    <a:bodyPr/>
                    <a:lstStyle/>
                    <a:p>
                      <a:r>
                        <a:rPr lang="pt-BR" b="1" dirty="0" smtClean="0"/>
                        <a:t>DEZEMBRO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GREEN FOOD</a:t>
                      </a:r>
                    </a:p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17.524,92 74.696,91 36.017,62 44.654,89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01/11 A 30/11 01/09 A 30/09 16/11</a:t>
                      </a:r>
                      <a:r>
                        <a:rPr lang="pt-BR" baseline="0" dirty="0" smtClean="0"/>
                        <a:t> A 30/11 16/10 A 31/10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08/12/2020 08/12/2020 23/12/2020 23/12/2020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5655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3543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8640"/>
            <a:ext cx="6192688" cy="10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1403648" y="1052737"/>
            <a:ext cx="6509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dirty="0" smtClean="0"/>
              <a:t>Despesa do 3º Quadrimestre de 2020</a:t>
            </a:r>
            <a:endParaRPr lang="pt-BR" sz="1400" b="1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766462"/>
              </p:ext>
            </p:extLst>
          </p:nvPr>
        </p:nvGraphicFramePr>
        <p:xfrm>
          <a:off x="683569" y="1556793"/>
          <a:ext cx="7488830" cy="43989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3104">
                  <a:extLst>
                    <a:ext uri="{9D8B030D-6E8A-4147-A177-3AD203B41FA5}">
                      <a16:colId xmlns:a16="http://schemas.microsoft.com/office/drawing/2014/main" val="3491635507"/>
                    </a:ext>
                  </a:extLst>
                </a:gridCol>
                <a:gridCol w="1764017">
                  <a:extLst>
                    <a:ext uri="{9D8B030D-6E8A-4147-A177-3AD203B41FA5}">
                      <a16:colId xmlns:a16="http://schemas.microsoft.com/office/drawing/2014/main" val="1830652467"/>
                    </a:ext>
                  </a:extLst>
                </a:gridCol>
                <a:gridCol w="1764017">
                  <a:extLst>
                    <a:ext uri="{9D8B030D-6E8A-4147-A177-3AD203B41FA5}">
                      <a16:colId xmlns:a16="http://schemas.microsoft.com/office/drawing/2014/main" val="1722498025"/>
                    </a:ext>
                  </a:extLst>
                </a:gridCol>
                <a:gridCol w="1229541">
                  <a:extLst>
                    <a:ext uri="{9D8B030D-6E8A-4147-A177-3AD203B41FA5}">
                      <a16:colId xmlns:a16="http://schemas.microsoft.com/office/drawing/2014/main" val="1492070600"/>
                    </a:ext>
                  </a:extLst>
                </a:gridCol>
                <a:gridCol w="1368151">
                  <a:extLst>
                    <a:ext uri="{9D8B030D-6E8A-4147-A177-3AD203B41FA5}">
                      <a16:colId xmlns:a16="http://schemas.microsoft.com/office/drawing/2014/main" val="2620508121"/>
                    </a:ext>
                  </a:extLst>
                </a:gridCol>
              </a:tblGrid>
              <a:tr h="441691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Combustível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Competência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Valor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Pagamento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264043"/>
                  </a:ext>
                </a:extLst>
              </a:tr>
              <a:tr h="890612">
                <a:tc>
                  <a:txBody>
                    <a:bodyPr/>
                    <a:lstStyle/>
                    <a:p>
                      <a:r>
                        <a:rPr lang="pt-BR" b="1" dirty="0" smtClean="0"/>
                        <a:t>SETEMBRO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LINK</a:t>
                      </a:r>
                      <a:r>
                        <a:rPr lang="pt-BR" baseline="0" dirty="0" smtClean="0"/>
                        <a:t> CARD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01/08 A 30/08 01/08 A 15/08 16/08 A 31/08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 8.830,20 23.357,02 28.064,35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10/09/2020 25/09/2020 25/09/2020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497594"/>
                  </a:ext>
                </a:extLst>
              </a:tr>
              <a:tr h="890612">
                <a:tc>
                  <a:txBody>
                    <a:bodyPr/>
                    <a:lstStyle/>
                    <a:p>
                      <a:r>
                        <a:rPr lang="pt-BR" b="1" dirty="0" smtClean="0"/>
                        <a:t>OUTUBRO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LINK</a:t>
                      </a:r>
                      <a:r>
                        <a:rPr lang="pt-BR" baseline="0" dirty="0" smtClean="0"/>
                        <a:t> CARD</a:t>
                      </a:r>
                      <a:endParaRPr lang="pt-B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01/08 A 30/08 01/09 A 15/09 01/09 A 30/09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20.826,28 21.110,56 33.477,30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01/10/2020 06/10/2020 21/10/2020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4153511"/>
                  </a:ext>
                </a:extLst>
              </a:tr>
              <a:tr h="1157796">
                <a:tc>
                  <a:txBody>
                    <a:bodyPr/>
                    <a:lstStyle/>
                    <a:p>
                      <a:r>
                        <a:rPr lang="pt-BR" b="1" dirty="0" smtClean="0"/>
                        <a:t>NOVEMBRO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LINK CARD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01/10 A 31/10 01/10 A 15/10 16/10 A 31/10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21.216,10</a:t>
                      </a:r>
                      <a:r>
                        <a:rPr lang="pt-BR" baseline="0" dirty="0" smtClean="0"/>
                        <a:t> 25.802,15   28.017,84</a:t>
                      </a:r>
                      <a:endParaRPr lang="pt-BR" dirty="0" smtClean="0"/>
                    </a:p>
                    <a:p>
                      <a:r>
                        <a:rPr lang="pt-BR" dirty="0" smtClean="0"/>
                        <a:t>          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11/11/2020</a:t>
                      </a:r>
                      <a:r>
                        <a:rPr lang="pt-BR" baseline="0" dirty="0" smtClean="0"/>
                        <a:t> 26/11/2020 30/11/2020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331138"/>
                  </a:ext>
                </a:extLst>
              </a:tr>
              <a:tr h="939768">
                <a:tc>
                  <a:txBody>
                    <a:bodyPr/>
                    <a:lstStyle/>
                    <a:p>
                      <a:r>
                        <a:rPr lang="pt-BR" b="1" dirty="0" smtClean="0"/>
                        <a:t>DEZEMBRO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LINK CARD</a:t>
                      </a:r>
                    </a:p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01/12 A 15/12 16/11 A 30/11 01/11 A 15/11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30.218,43 25.269,01 22.006,35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29/12/2020     29/12/2020 30/12/2020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443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84229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1729</TotalTime>
  <Words>326</Words>
  <Application>Microsoft Office PowerPoint</Application>
  <PresentationFormat>Apresentação na tela (4:3)</PresentationFormat>
  <Paragraphs>147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inherit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Natiara Penalva</dc:creator>
  <cp:lastModifiedBy>ADMIN</cp:lastModifiedBy>
  <cp:revision>99</cp:revision>
  <dcterms:created xsi:type="dcterms:W3CDTF">2019-05-08T14:31:54Z</dcterms:created>
  <dcterms:modified xsi:type="dcterms:W3CDTF">2021-02-25T16:31:06Z</dcterms:modified>
</cp:coreProperties>
</file>