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9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2" r:id="rId14"/>
    <p:sldId id="309" r:id="rId15"/>
    <p:sldId id="310" r:id="rId16"/>
    <p:sldId id="313" r:id="rId17"/>
    <p:sldId id="311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FCA85-8CDB-47A1-BEFC-F3BA9C59583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B3F331-3506-44B5-876C-B18754F5E1F2}">
      <dgm:prSet/>
      <dgm:spPr/>
      <dgm:t>
        <a:bodyPr/>
        <a:lstStyle/>
        <a:p>
          <a:r>
            <a:rPr lang="pt-BR" b="1" dirty="0">
              <a:solidFill>
                <a:srgbClr val="FFC000"/>
              </a:solidFill>
              <a:latin typeface="+mj-lt"/>
            </a:rPr>
            <a:t>XX – FUNÇÃO</a:t>
          </a:r>
          <a:endParaRPr lang="en-US" b="1" dirty="0">
            <a:solidFill>
              <a:srgbClr val="FFC000"/>
            </a:solidFill>
            <a:latin typeface="+mj-lt"/>
          </a:endParaRPr>
        </a:p>
      </dgm:t>
    </dgm:pt>
    <dgm:pt modelId="{F006EFDB-1219-4320-9037-F49CDA17BB23}" type="parTrans" cxnId="{3D171420-8925-4455-BD73-CFB0CB303F79}">
      <dgm:prSet/>
      <dgm:spPr/>
      <dgm:t>
        <a:bodyPr/>
        <a:lstStyle/>
        <a:p>
          <a:endParaRPr lang="en-US"/>
        </a:p>
      </dgm:t>
    </dgm:pt>
    <dgm:pt modelId="{E4BBE966-00C3-4A10-BF57-6089C1126B15}" type="sibTrans" cxnId="{3D171420-8925-4455-BD73-CFB0CB303F79}">
      <dgm:prSet/>
      <dgm:spPr/>
      <dgm:t>
        <a:bodyPr/>
        <a:lstStyle/>
        <a:p>
          <a:endParaRPr lang="en-US"/>
        </a:p>
      </dgm:t>
    </dgm:pt>
    <dgm:pt modelId="{FC924A2E-DF76-4BE0-A71E-2E43149070F2}">
      <dgm:prSet/>
      <dgm:spPr/>
      <dgm:t>
        <a:bodyPr/>
        <a:lstStyle/>
        <a:p>
          <a:r>
            <a:rPr lang="pt-BR" b="1" dirty="0">
              <a:solidFill>
                <a:srgbClr val="FFC000"/>
              </a:solidFill>
              <a:latin typeface="+mj-lt"/>
            </a:rPr>
            <a:t>XXX – SUBFUNÇÃO</a:t>
          </a:r>
          <a:endParaRPr lang="en-US" b="1" dirty="0">
            <a:solidFill>
              <a:srgbClr val="FFC000"/>
            </a:solidFill>
            <a:latin typeface="+mj-lt"/>
          </a:endParaRPr>
        </a:p>
      </dgm:t>
    </dgm:pt>
    <dgm:pt modelId="{1275923D-5602-44AC-BE97-1EE085B65A03}" type="parTrans" cxnId="{D733D810-D171-410A-850A-93973735ACF5}">
      <dgm:prSet/>
      <dgm:spPr/>
      <dgm:t>
        <a:bodyPr/>
        <a:lstStyle/>
        <a:p>
          <a:endParaRPr lang="en-US"/>
        </a:p>
      </dgm:t>
    </dgm:pt>
    <dgm:pt modelId="{D1F8791E-AEAB-4615-8898-5C2CB53B8BE4}" type="sibTrans" cxnId="{D733D810-D171-410A-850A-93973735ACF5}">
      <dgm:prSet/>
      <dgm:spPr/>
      <dgm:t>
        <a:bodyPr/>
        <a:lstStyle/>
        <a:p>
          <a:endParaRPr lang="en-US"/>
        </a:p>
      </dgm:t>
    </dgm:pt>
    <dgm:pt modelId="{A1ED3799-D6D1-4790-B60E-D3E1D2044137}">
      <dgm:prSet/>
      <dgm:spPr/>
      <dgm:t>
        <a:bodyPr/>
        <a:lstStyle/>
        <a:p>
          <a:r>
            <a:rPr lang="pt-BR" b="1" dirty="0">
              <a:solidFill>
                <a:srgbClr val="FFC000"/>
              </a:solidFill>
              <a:latin typeface="Bookman Old Style" panose="02050604050505020204" pitchFamily="18" charset="0"/>
            </a:rPr>
            <a:t>XXXX – PROGRAMA</a:t>
          </a:r>
          <a:endParaRPr lang="en-US" b="1" dirty="0">
            <a:solidFill>
              <a:srgbClr val="FFC000"/>
            </a:solidFill>
            <a:latin typeface="Bookman Old Style" panose="02050604050505020204" pitchFamily="18" charset="0"/>
          </a:endParaRPr>
        </a:p>
      </dgm:t>
    </dgm:pt>
    <dgm:pt modelId="{84DCF960-2B2A-41C0-B400-89199C90AF4E}" type="parTrans" cxnId="{E4DDBC22-1FD1-4408-9B06-FD149FFD2194}">
      <dgm:prSet/>
      <dgm:spPr/>
      <dgm:t>
        <a:bodyPr/>
        <a:lstStyle/>
        <a:p>
          <a:endParaRPr lang="en-US"/>
        </a:p>
      </dgm:t>
    </dgm:pt>
    <dgm:pt modelId="{49588041-C483-4506-B789-A95B3A199754}" type="sibTrans" cxnId="{E4DDBC22-1FD1-4408-9B06-FD149FFD2194}">
      <dgm:prSet/>
      <dgm:spPr/>
      <dgm:t>
        <a:bodyPr/>
        <a:lstStyle/>
        <a:p>
          <a:endParaRPr lang="en-US"/>
        </a:p>
      </dgm:t>
    </dgm:pt>
    <dgm:pt modelId="{F8BF42A6-1B75-45C2-8281-322179A04E06}">
      <dgm:prSet/>
      <dgm:spPr/>
      <dgm:t>
        <a:bodyPr/>
        <a:lstStyle/>
        <a:p>
          <a:r>
            <a:rPr lang="pt-BR" b="1" dirty="0">
              <a:solidFill>
                <a:srgbClr val="FFC000"/>
              </a:solidFill>
              <a:latin typeface="Bookman Old Style" panose="02050604050505020204" pitchFamily="18" charset="0"/>
            </a:rPr>
            <a:t>XXXX –</a:t>
          </a:r>
          <a:r>
            <a:rPr lang="pt-BR" b="1" dirty="0">
              <a:latin typeface="Bookman Old Style" panose="02050604050505020204" pitchFamily="18" charset="0"/>
            </a:rPr>
            <a:t> </a:t>
          </a:r>
          <a:r>
            <a:rPr lang="pt-BR" b="1" dirty="0">
              <a:solidFill>
                <a:srgbClr val="FFC000"/>
              </a:solidFill>
              <a:latin typeface="Bookman Old Style" panose="02050604050505020204" pitchFamily="18" charset="0"/>
            </a:rPr>
            <a:t>PROJETO/ATIVIDADE ou OP.ESPECIAL</a:t>
          </a:r>
          <a:endParaRPr lang="en-US" b="1" dirty="0">
            <a:solidFill>
              <a:srgbClr val="FFC000"/>
            </a:solidFill>
            <a:latin typeface="Bookman Old Style" panose="02050604050505020204" pitchFamily="18" charset="0"/>
          </a:endParaRPr>
        </a:p>
      </dgm:t>
    </dgm:pt>
    <dgm:pt modelId="{85BB386B-7A5B-4166-8FA5-BDF36D5996FD}" type="parTrans" cxnId="{96283758-0618-4E91-AC9C-4649E8E0BB51}">
      <dgm:prSet/>
      <dgm:spPr/>
      <dgm:t>
        <a:bodyPr/>
        <a:lstStyle/>
        <a:p>
          <a:endParaRPr lang="en-US"/>
        </a:p>
      </dgm:t>
    </dgm:pt>
    <dgm:pt modelId="{AA704937-A1DE-4385-9FB2-8AE48A2F4DC8}" type="sibTrans" cxnId="{96283758-0618-4E91-AC9C-4649E8E0BB51}">
      <dgm:prSet/>
      <dgm:spPr/>
      <dgm:t>
        <a:bodyPr/>
        <a:lstStyle/>
        <a:p>
          <a:endParaRPr lang="en-US"/>
        </a:p>
      </dgm:t>
    </dgm:pt>
    <dgm:pt modelId="{9CB2789D-FE92-4102-A79A-1E6D761B0635}" type="pres">
      <dgm:prSet presAssocID="{AEFFCA85-8CDB-47A1-BEFC-F3BA9C5958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801DAA-C8B5-4164-ADA2-4B070A459F1D}" type="pres">
      <dgm:prSet presAssocID="{C8B3F331-3506-44B5-876C-B18754F5E1F2}" presName="hierRoot1" presStyleCnt="0"/>
      <dgm:spPr/>
    </dgm:pt>
    <dgm:pt modelId="{E9E74AA0-5FC8-4D7F-8318-8D33478AE712}" type="pres">
      <dgm:prSet presAssocID="{C8B3F331-3506-44B5-876C-B18754F5E1F2}" presName="composite" presStyleCnt="0"/>
      <dgm:spPr/>
    </dgm:pt>
    <dgm:pt modelId="{03776CF6-719E-4FD4-801A-553A81794BD4}" type="pres">
      <dgm:prSet presAssocID="{C8B3F331-3506-44B5-876C-B18754F5E1F2}" presName="background" presStyleLbl="node0" presStyleIdx="0" presStyleCnt="4"/>
      <dgm:spPr/>
    </dgm:pt>
    <dgm:pt modelId="{656B6250-F8F7-4FD1-B160-6D72746AF527}" type="pres">
      <dgm:prSet presAssocID="{C8B3F331-3506-44B5-876C-B18754F5E1F2}" presName="text" presStyleLbl="fgAcc0" presStyleIdx="0" presStyleCnt="4" custLinFactNeighborX="2674" custLinFactNeighborY="-200">
        <dgm:presLayoutVars>
          <dgm:chPref val="3"/>
        </dgm:presLayoutVars>
      </dgm:prSet>
      <dgm:spPr/>
    </dgm:pt>
    <dgm:pt modelId="{F85C42EE-42AE-4A2D-A320-C91035CFCF98}" type="pres">
      <dgm:prSet presAssocID="{C8B3F331-3506-44B5-876C-B18754F5E1F2}" presName="hierChild2" presStyleCnt="0"/>
      <dgm:spPr/>
    </dgm:pt>
    <dgm:pt modelId="{398C6C75-C07C-4E8A-87A2-3CCAFBE75BF8}" type="pres">
      <dgm:prSet presAssocID="{FC924A2E-DF76-4BE0-A71E-2E43149070F2}" presName="hierRoot1" presStyleCnt="0"/>
      <dgm:spPr/>
    </dgm:pt>
    <dgm:pt modelId="{E69AB67A-A710-4C9E-AFFD-8DEDB20739D5}" type="pres">
      <dgm:prSet presAssocID="{FC924A2E-DF76-4BE0-A71E-2E43149070F2}" presName="composite" presStyleCnt="0"/>
      <dgm:spPr/>
    </dgm:pt>
    <dgm:pt modelId="{6605E79E-D0EA-4411-88E2-B1F0BF2BDFEC}" type="pres">
      <dgm:prSet presAssocID="{FC924A2E-DF76-4BE0-A71E-2E43149070F2}" presName="background" presStyleLbl="node0" presStyleIdx="1" presStyleCnt="4"/>
      <dgm:spPr/>
    </dgm:pt>
    <dgm:pt modelId="{05DC8A22-AE51-4627-ADFB-B87D2FC1498C}" type="pres">
      <dgm:prSet presAssocID="{FC924A2E-DF76-4BE0-A71E-2E43149070F2}" presName="text" presStyleLbl="fgAcc0" presStyleIdx="1" presStyleCnt="4">
        <dgm:presLayoutVars>
          <dgm:chPref val="3"/>
        </dgm:presLayoutVars>
      </dgm:prSet>
      <dgm:spPr/>
    </dgm:pt>
    <dgm:pt modelId="{7B67322F-1EB0-4469-AB55-A63C13B8663D}" type="pres">
      <dgm:prSet presAssocID="{FC924A2E-DF76-4BE0-A71E-2E43149070F2}" presName="hierChild2" presStyleCnt="0"/>
      <dgm:spPr/>
    </dgm:pt>
    <dgm:pt modelId="{7AE916AC-CAF3-4AA7-BBDE-69D99E8A65C2}" type="pres">
      <dgm:prSet presAssocID="{A1ED3799-D6D1-4790-B60E-D3E1D2044137}" presName="hierRoot1" presStyleCnt="0"/>
      <dgm:spPr/>
    </dgm:pt>
    <dgm:pt modelId="{606ADDD8-0F15-4694-BF36-BEEEE2D77B39}" type="pres">
      <dgm:prSet presAssocID="{A1ED3799-D6D1-4790-B60E-D3E1D2044137}" presName="composite" presStyleCnt="0"/>
      <dgm:spPr/>
    </dgm:pt>
    <dgm:pt modelId="{D80EB57B-2514-4E1B-8861-7E2ADABAEB3D}" type="pres">
      <dgm:prSet presAssocID="{A1ED3799-D6D1-4790-B60E-D3E1D2044137}" presName="background" presStyleLbl="node0" presStyleIdx="2" presStyleCnt="4"/>
      <dgm:spPr/>
    </dgm:pt>
    <dgm:pt modelId="{FBE81C9F-A498-4599-8264-C7A60E62A4E9}" type="pres">
      <dgm:prSet presAssocID="{A1ED3799-D6D1-4790-B60E-D3E1D2044137}" presName="text" presStyleLbl="fgAcc0" presStyleIdx="2" presStyleCnt="4" custLinFactNeighborX="1337" custLinFactNeighborY="-200">
        <dgm:presLayoutVars>
          <dgm:chPref val="3"/>
        </dgm:presLayoutVars>
      </dgm:prSet>
      <dgm:spPr/>
    </dgm:pt>
    <dgm:pt modelId="{549E655D-0DEF-4E9B-8C8B-6E3AD0B5B8BF}" type="pres">
      <dgm:prSet presAssocID="{A1ED3799-D6D1-4790-B60E-D3E1D2044137}" presName="hierChild2" presStyleCnt="0"/>
      <dgm:spPr/>
    </dgm:pt>
    <dgm:pt modelId="{A9BE4322-71E9-4121-BB33-AF0884800B1E}" type="pres">
      <dgm:prSet presAssocID="{F8BF42A6-1B75-45C2-8281-322179A04E06}" presName="hierRoot1" presStyleCnt="0"/>
      <dgm:spPr/>
    </dgm:pt>
    <dgm:pt modelId="{61E2FFA1-72C9-4F0C-AF95-DA954468DA60}" type="pres">
      <dgm:prSet presAssocID="{F8BF42A6-1B75-45C2-8281-322179A04E06}" presName="composite" presStyleCnt="0"/>
      <dgm:spPr/>
    </dgm:pt>
    <dgm:pt modelId="{9693E597-5E0C-49AE-90E4-B8C2AA0FA7A8}" type="pres">
      <dgm:prSet presAssocID="{F8BF42A6-1B75-45C2-8281-322179A04E06}" presName="background" presStyleLbl="node0" presStyleIdx="3" presStyleCnt="4"/>
      <dgm:spPr/>
    </dgm:pt>
    <dgm:pt modelId="{E190B520-7DB8-4595-9B1C-86A58B5ACC6F}" type="pres">
      <dgm:prSet presAssocID="{F8BF42A6-1B75-45C2-8281-322179A04E06}" presName="text" presStyleLbl="fgAcc0" presStyleIdx="3" presStyleCnt="4">
        <dgm:presLayoutVars>
          <dgm:chPref val="3"/>
        </dgm:presLayoutVars>
      </dgm:prSet>
      <dgm:spPr/>
    </dgm:pt>
    <dgm:pt modelId="{856AA4CF-BAC6-48DF-9476-B73A184341CC}" type="pres">
      <dgm:prSet presAssocID="{F8BF42A6-1B75-45C2-8281-322179A04E06}" presName="hierChild2" presStyleCnt="0"/>
      <dgm:spPr/>
    </dgm:pt>
  </dgm:ptLst>
  <dgm:cxnLst>
    <dgm:cxn modelId="{99A94C00-05CA-4117-8122-2738E4776139}" type="presOf" srcId="{FC924A2E-DF76-4BE0-A71E-2E43149070F2}" destId="{05DC8A22-AE51-4627-ADFB-B87D2FC1498C}" srcOrd="0" destOrd="0" presId="urn:microsoft.com/office/officeart/2005/8/layout/hierarchy1"/>
    <dgm:cxn modelId="{09C1E908-DF07-4938-8588-B1AC1036F23D}" type="presOf" srcId="{F8BF42A6-1B75-45C2-8281-322179A04E06}" destId="{E190B520-7DB8-4595-9B1C-86A58B5ACC6F}" srcOrd="0" destOrd="0" presId="urn:microsoft.com/office/officeart/2005/8/layout/hierarchy1"/>
    <dgm:cxn modelId="{C68D8810-0960-478C-8E27-E12A87F997A9}" type="presOf" srcId="{AEFFCA85-8CDB-47A1-BEFC-F3BA9C59583F}" destId="{9CB2789D-FE92-4102-A79A-1E6D761B0635}" srcOrd="0" destOrd="0" presId="urn:microsoft.com/office/officeart/2005/8/layout/hierarchy1"/>
    <dgm:cxn modelId="{D733D810-D171-410A-850A-93973735ACF5}" srcId="{AEFFCA85-8CDB-47A1-BEFC-F3BA9C59583F}" destId="{FC924A2E-DF76-4BE0-A71E-2E43149070F2}" srcOrd="1" destOrd="0" parTransId="{1275923D-5602-44AC-BE97-1EE085B65A03}" sibTransId="{D1F8791E-AEAB-4615-8898-5C2CB53B8BE4}"/>
    <dgm:cxn modelId="{3D171420-8925-4455-BD73-CFB0CB303F79}" srcId="{AEFFCA85-8CDB-47A1-BEFC-F3BA9C59583F}" destId="{C8B3F331-3506-44B5-876C-B18754F5E1F2}" srcOrd="0" destOrd="0" parTransId="{F006EFDB-1219-4320-9037-F49CDA17BB23}" sibTransId="{E4BBE966-00C3-4A10-BF57-6089C1126B15}"/>
    <dgm:cxn modelId="{E4DDBC22-1FD1-4408-9B06-FD149FFD2194}" srcId="{AEFFCA85-8CDB-47A1-BEFC-F3BA9C59583F}" destId="{A1ED3799-D6D1-4790-B60E-D3E1D2044137}" srcOrd="2" destOrd="0" parTransId="{84DCF960-2B2A-41C0-B400-89199C90AF4E}" sibTransId="{49588041-C483-4506-B789-A95B3A199754}"/>
    <dgm:cxn modelId="{96283758-0618-4E91-AC9C-4649E8E0BB51}" srcId="{AEFFCA85-8CDB-47A1-BEFC-F3BA9C59583F}" destId="{F8BF42A6-1B75-45C2-8281-322179A04E06}" srcOrd="3" destOrd="0" parTransId="{85BB386B-7A5B-4166-8FA5-BDF36D5996FD}" sibTransId="{AA704937-A1DE-4385-9FB2-8AE48A2F4DC8}"/>
    <dgm:cxn modelId="{1BCC248B-8DBC-410A-9BD9-A3FF8C490649}" type="presOf" srcId="{A1ED3799-D6D1-4790-B60E-D3E1D2044137}" destId="{FBE81C9F-A498-4599-8264-C7A60E62A4E9}" srcOrd="0" destOrd="0" presId="urn:microsoft.com/office/officeart/2005/8/layout/hierarchy1"/>
    <dgm:cxn modelId="{4F99ABDA-E179-4E47-BBD0-F4CAC89FD73E}" type="presOf" srcId="{C8B3F331-3506-44B5-876C-B18754F5E1F2}" destId="{656B6250-F8F7-4FD1-B160-6D72746AF527}" srcOrd="0" destOrd="0" presId="urn:microsoft.com/office/officeart/2005/8/layout/hierarchy1"/>
    <dgm:cxn modelId="{F2A7E9FF-F382-4B0A-AF91-1C19BDB1EFA2}" type="presParOf" srcId="{9CB2789D-FE92-4102-A79A-1E6D761B0635}" destId="{69801DAA-C8B5-4164-ADA2-4B070A459F1D}" srcOrd="0" destOrd="0" presId="urn:microsoft.com/office/officeart/2005/8/layout/hierarchy1"/>
    <dgm:cxn modelId="{ADE72B86-96AC-4A09-A6FC-E6C2EC264E33}" type="presParOf" srcId="{69801DAA-C8B5-4164-ADA2-4B070A459F1D}" destId="{E9E74AA0-5FC8-4D7F-8318-8D33478AE712}" srcOrd="0" destOrd="0" presId="urn:microsoft.com/office/officeart/2005/8/layout/hierarchy1"/>
    <dgm:cxn modelId="{40E1EB81-D552-453E-9E4C-902DB3AEFB0B}" type="presParOf" srcId="{E9E74AA0-5FC8-4D7F-8318-8D33478AE712}" destId="{03776CF6-719E-4FD4-801A-553A81794BD4}" srcOrd="0" destOrd="0" presId="urn:microsoft.com/office/officeart/2005/8/layout/hierarchy1"/>
    <dgm:cxn modelId="{D4CBCF45-A91C-472F-9226-1FE19948D1A0}" type="presParOf" srcId="{E9E74AA0-5FC8-4D7F-8318-8D33478AE712}" destId="{656B6250-F8F7-4FD1-B160-6D72746AF527}" srcOrd="1" destOrd="0" presId="urn:microsoft.com/office/officeart/2005/8/layout/hierarchy1"/>
    <dgm:cxn modelId="{A5C4E608-B0F8-4845-A92D-908EFA97AE2F}" type="presParOf" srcId="{69801DAA-C8B5-4164-ADA2-4B070A459F1D}" destId="{F85C42EE-42AE-4A2D-A320-C91035CFCF98}" srcOrd="1" destOrd="0" presId="urn:microsoft.com/office/officeart/2005/8/layout/hierarchy1"/>
    <dgm:cxn modelId="{1479CEC7-6540-48BF-A4A8-4B9DAE64A9CC}" type="presParOf" srcId="{9CB2789D-FE92-4102-A79A-1E6D761B0635}" destId="{398C6C75-C07C-4E8A-87A2-3CCAFBE75BF8}" srcOrd="1" destOrd="0" presId="urn:microsoft.com/office/officeart/2005/8/layout/hierarchy1"/>
    <dgm:cxn modelId="{03C264D8-0158-4C0D-8E92-18A6778C5988}" type="presParOf" srcId="{398C6C75-C07C-4E8A-87A2-3CCAFBE75BF8}" destId="{E69AB67A-A710-4C9E-AFFD-8DEDB20739D5}" srcOrd="0" destOrd="0" presId="urn:microsoft.com/office/officeart/2005/8/layout/hierarchy1"/>
    <dgm:cxn modelId="{B72C6946-B486-4310-AD62-2792951CE5AF}" type="presParOf" srcId="{E69AB67A-A710-4C9E-AFFD-8DEDB20739D5}" destId="{6605E79E-D0EA-4411-88E2-B1F0BF2BDFEC}" srcOrd="0" destOrd="0" presId="urn:microsoft.com/office/officeart/2005/8/layout/hierarchy1"/>
    <dgm:cxn modelId="{D7BEBFBB-B4BB-41FE-9345-0F399DBA4587}" type="presParOf" srcId="{E69AB67A-A710-4C9E-AFFD-8DEDB20739D5}" destId="{05DC8A22-AE51-4627-ADFB-B87D2FC1498C}" srcOrd="1" destOrd="0" presId="urn:microsoft.com/office/officeart/2005/8/layout/hierarchy1"/>
    <dgm:cxn modelId="{1FFC230E-2F13-490F-A920-E65FA34EB245}" type="presParOf" srcId="{398C6C75-C07C-4E8A-87A2-3CCAFBE75BF8}" destId="{7B67322F-1EB0-4469-AB55-A63C13B8663D}" srcOrd="1" destOrd="0" presId="urn:microsoft.com/office/officeart/2005/8/layout/hierarchy1"/>
    <dgm:cxn modelId="{D4E70E5D-C46F-4D02-91DA-37B4446519BF}" type="presParOf" srcId="{9CB2789D-FE92-4102-A79A-1E6D761B0635}" destId="{7AE916AC-CAF3-4AA7-BBDE-69D99E8A65C2}" srcOrd="2" destOrd="0" presId="urn:microsoft.com/office/officeart/2005/8/layout/hierarchy1"/>
    <dgm:cxn modelId="{D27195F7-8BEA-487E-BD9E-E01B975DF0F9}" type="presParOf" srcId="{7AE916AC-CAF3-4AA7-BBDE-69D99E8A65C2}" destId="{606ADDD8-0F15-4694-BF36-BEEEE2D77B39}" srcOrd="0" destOrd="0" presId="urn:microsoft.com/office/officeart/2005/8/layout/hierarchy1"/>
    <dgm:cxn modelId="{6B75090C-EF94-4EA6-B7B9-ACE27DA4D879}" type="presParOf" srcId="{606ADDD8-0F15-4694-BF36-BEEEE2D77B39}" destId="{D80EB57B-2514-4E1B-8861-7E2ADABAEB3D}" srcOrd="0" destOrd="0" presId="urn:microsoft.com/office/officeart/2005/8/layout/hierarchy1"/>
    <dgm:cxn modelId="{F392C533-EBED-4880-A89E-EA9D529A8EF6}" type="presParOf" srcId="{606ADDD8-0F15-4694-BF36-BEEEE2D77B39}" destId="{FBE81C9F-A498-4599-8264-C7A60E62A4E9}" srcOrd="1" destOrd="0" presId="urn:microsoft.com/office/officeart/2005/8/layout/hierarchy1"/>
    <dgm:cxn modelId="{D0E05ADD-4429-4CF5-8689-4B6430B871CF}" type="presParOf" srcId="{7AE916AC-CAF3-4AA7-BBDE-69D99E8A65C2}" destId="{549E655D-0DEF-4E9B-8C8B-6E3AD0B5B8BF}" srcOrd="1" destOrd="0" presId="urn:microsoft.com/office/officeart/2005/8/layout/hierarchy1"/>
    <dgm:cxn modelId="{8CD90254-E87B-468B-8835-4EB583C9E990}" type="presParOf" srcId="{9CB2789D-FE92-4102-A79A-1E6D761B0635}" destId="{A9BE4322-71E9-4121-BB33-AF0884800B1E}" srcOrd="3" destOrd="0" presId="urn:microsoft.com/office/officeart/2005/8/layout/hierarchy1"/>
    <dgm:cxn modelId="{1DE8E624-4A6A-450C-91FC-BEDC6F9EDA7C}" type="presParOf" srcId="{A9BE4322-71E9-4121-BB33-AF0884800B1E}" destId="{61E2FFA1-72C9-4F0C-AF95-DA954468DA60}" srcOrd="0" destOrd="0" presId="urn:microsoft.com/office/officeart/2005/8/layout/hierarchy1"/>
    <dgm:cxn modelId="{A9F20448-40A8-4629-86C7-5364AF3751B8}" type="presParOf" srcId="{61E2FFA1-72C9-4F0C-AF95-DA954468DA60}" destId="{9693E597-5E0C-49AE-90E4-B8C2AA0FA7A8}" srcOrd="0" destOrd="0" presId="urn:microsoft.com/office/officeart/2005/8/layout/hierarchy1"/>
    <dgm:cxn modelId="{277C51D5-5097-453D-B1E3-46E881053B6D}" type="presParOf" srcId="{61E2FFA1-72C9-4F0C-AF95-DA954468DA60}" destId="{E190B520-7DB8-4595-9B1C-86A58B5ACC6F}" srcOrd="1" destOrd="0" presId="urn:microsoft.com/office/officeart/2005/8/layout/hierarchy1"/>
    <dgm:cxn modelId="{CE2E1A50-B407-494B-AD1F-FE31757A245F}" type="presParOf" srcId="{A9BE4322-71E9-4121-BB33-AF0884800B1E}" destId="{856AA4CF-BAC6-48DF-9476-B73A184341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76CF6-719E-4FD4-801A-553A81794BD4}">
      <dsp:nvSpPr>
        <dsp:cNvPr id="0" name=""/>
        <dsp:cNvSpPr/>
      </dsp:nvSpPr>
      <dsp:spPr>
        <a:xfrm>
          <a:off x="59208" y="1098704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6B6250-F8F7-4FD1-B160-6D72746AF527}">
      <dsp:nvSpPr>
        <dsp:cNvPr id="0" name=""/>
        <dsp:cNvSpPr/>
      </dsp:nvSpPr>
      <dsp:spPr>
        <a:xfrm>
          <a:off x="292987" y="1320794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rgbClr val="FFC000"/>
              </a:solidFill>
              <a:latin typeface="+mj-lt"/>
            </a:rPr>
            <a:t>XX – FUNÇÃO</a:t>
          </a:r>
          <a:endParaRPr lang="en-US" sz="1300" b="1" kern="1200" dirty="0">
            <a:solidFill>
              <a:srgbClr val="FFC000"/>
            </a:solidFill>
            <a:latin typeface="+mj-lt"/>
          </a:endParaRPr>
        </a:p>
      </dsp:txBody>
      <dsp:txXfrm>
        <a:off x="332119" y="1359926"/>
        <a:ext cx="2025748" cy="1257784"/>
      </dsp:txXfrm>
    </dsp:sp>
    <dsp:sp modelId="{6605E79E-D0EA-4411-88E2-B1F0BF2BDFEC}">
      <dsp:nvSpPr>
        <dsp:cNvPr id="0" name=""/>
        <dsp:cNvSpPr/>
      </dsp:nvSpPr>
      <dsp:spPr>
        <a:xfrm>
          <a:off x="2574518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DC8A22-AE51-4627-ADFB-B87D2FC1498C}">
      <dsp:nvSpPr>
        <dsp:cNvPr id="0" name=""/>
        <dsp:cNvSpPr/>
      </dsp:nvSpPr>
      <dsp:spPr>
        <a:xfrm>
          <a:off x="2808297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rgbClr val="FFC000"/>
              </a:solidFill>
              <a:latin typeface="+mj-lt"/>
            </a:rPr>
            <a:t>XXX – SUBFUNÇÃO</a:t>
          </a:r>
          <a:endParaRPr lang="en-US" sz="1300" b="1" kern="1200" dirty="0">
            <a:solidFill>
              <a:srgbClr val="FFC000"/>
            </a:solidFill>
            <a:latin typeface="+mj-lt"/>
          </a:endParaRPr>
        </a:p>
      </dsp:txBody>
      <dsp:txXfrm>
        <a:off x="2847429" y="1362598"/>
        <a:ext cx="2025748" cy="1257784"/>
      </dsp:txXfrm>
    </dsp:sp>
    <dsp:sp modelId="{D80EB57B-2514-4E1B-8861-7E2ADABAEB3D}">
      <dsp:nvSpPr>
        <dsp:cNvPr id="0" name=""/>
        <dsp:cNvSpPr/>
      </dsp:nvSpPr>
      <dsp:spPr>
        <a:xfrm>
          <a:off x="5174220" y="1098704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81C9F-A498-4599-8264-C7A60E62A4E9}">
      <dsp:nvSpPr>
        <dsp:cNvPr id="0" name=""/>
        <dsp:cNvSpPr/>
      </dsp:nvSpPr>
      <dsp:spPr>
        <a:xfrm>
          <a:off x="5407999" y="1320794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rgbClr val="FFC000"/>
              </a:solidFill>
              <a:latin typeface="Bookman Old Style" panose="02050604050505020204" pitchFamily="18" charset="0"/>
            </a:rPr>
            <a:t>XXXX – PROGRAMA</a:t>
          </a:r>
          <a:endParaRPr lang="en-US" sz="1300" b="1" kern="1200" dirty="0">
            <a:solidFill>
              <a:srgbClr val="FFC000"/>
            </a:solidFill>
            <a:latin typeface="Bookman Old Style" panose="02050604050505020204" pitchFamily="18" charset="0"/>
          </a:endParaRPr>
        </a:p>
      </dsp:txBody>
      <dsp:txXfrm>
        <a:off x="5447131" y="1359926"/>
        <a:ext cx="2025748" cy="1257784"/>
      </dsp:txXfrm>
    </dsp:sp>
    <dsp:sp modelId="{9693E597-5E0C-49AE-90E4-B8C2AA0FA7A8}">
      <dsp:nvSpPr>
        <dsp:cNvPr id="0" name=""/>
        <dsp:cNvSpPr/>
      </dsp:nvSpPr>
      <dsp:spPr>
        <a:xfrm>
          <a:off x="7717661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90B520-7DB8-4595-9B1C-86A58B5ACC6F}">
      <dsp:nvSpPr>
        <dsp:cNvPr id="0" name=""/>
        <dsp:cNvSpPr/>
      </dsp:nvSpPr>
      <dsp:spPr>
        <a:xfrm>
          <a:off x="7951440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rgbClr val="FFC000"/>
              </a:solidFill>
              <a:latin typeface="Bookman Old Style" panose="02050604050505020204" pitchFamily="18" charset="0"/>
            </a:rPr>
            <a:t>XXXX –</a:t>
          </a:r>
          <a:r>
            <a:rPr lang="pt-BR" sz="1300" b="1" kern="1200" dirty="0">
              <a:latin typeface="Bookman Old Style" panose="02050604050505020204" pitchFamily="18" charset="0"/>
            </a:rPr>
            <a:t> </a:t>
          </a:r>
          <a:r>
            <a:rPr lang="pt-BR" sz="1300" b="1" kern="1200" dirty="0">
              <a:solidFill>
                <a:srgbClr val="FFC000"/>
              </a:solidFill>
              <a:latin typeface="Bookman Old Style" panose="02050604050505020204" pitchFamily="18" charset="0"/>
            </a:rPr>
            <a:t>PROJETO/ATIVIDADE ou OP.ESPECIAL</a:t>
          </a:r>
          <a:endParaRPr lang="en-US" sz="1300" b="1" kern="1200" dirty="0">
            <a:solidFill>
              <a:srgbClr val="FFC000"/>
            </a:solidFill>
            <a:latin typeface="Bookman Old Style" panose="02050604050505020204" pitchFamily="18" charset="0"/>
          </a:endParaRPr>
        </a:p>
      </dsp:txBody>
      <dsp:txXfrm>
        <a:off x="7990572" y="1362598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2CF2B-E82F-4152-ADD2-ED47E5A676F4}" type="datetimeFigureOut">
              <a:rPr lang="pt-BR" smtClean="0"/>
              <a:t>03/11/2022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E9163-63CE-4B6F-8106-3CB82B73A7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66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FF0D-B331-4276-BF84-39B369306F99}" type="datetimeFigureOut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64A1-17BF-464F-B2FE-65DA37285BF0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172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64A1-17BF-464F-B2FE-65DA37285BF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70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E8571-58AC-4B02-A72C-B7E3E60A7BA5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2D5DC-E9E6-4460-9005-9561D7AE5062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616C38-4A2F-4C3B-B502-7E51C7F0342F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EB7CE7-B188-4FE4-8B6E-3889DBBDC355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32F7F-8399-49FC-B033-AD7A4B77F998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506B10-4878-49BC-96DE-C536CADA3095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0B6ED2-E191-4517-BA6B-37A4CEFA3A0D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DB650E8-F74D-4BD3-A6BC-1B4D756C4BE8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0B56C06F-C179-4D6D-A0AC-A9C8705BD208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72B881A2-478D-4079-BD8F-044C479AA962}" type="datetime1">
              <a:rPr lang="pt-BR" noProof="0" smtClean="0"/>
              <a:t>03/11/2022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m 3" descr="Imagem Ampliada de um pedaço de papel com um lápis sobre este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Encontro com o Controle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BR" sz="1600" dirty="0"/>
              <a:t>SIPRIT - COMPLIANCE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FF834-A1B6-5D1C-7FBF-09A716DC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programática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B06740A-A91F-01BC-B40A-D62A94A48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9429" y="2525486"/>
            <a:ext cx="2351314" cy="25951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EF6C89-51A5-FD6D-1DEE-5C594782F0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 os entes devem ter seus trabalhos organizados por programas e ações, mas cada um estabelecerá seus próprios programas e ações de acordo com a referida Portaria.</a:t>
            </a:r>
            <a:endParaRPr lang="pt-B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5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TENÇÃO!! AVALIAÇÃO INSTITUCIONAL - Educação Matemática">
            <a:extLst>
              <a:ext uri="{FF2B5EF4-FFF2-40B4-BE49-F238E27FC236}">
                <a16:creationId xmlns:a16="http://schemas.microsoft.com/office/drawing/2014/main" id="{55ED3308-4CE8-0F7E-B242-03E58D7C5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4" y="1432700"/>
            <a:ext cx="5928344" cy="40549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Placeholder 3">
            <a:extLst>
              <a:ext uri="{FF2B5EF4-FFF2-40B4-BE49-F238E27FC236}">
                <a16:creationId xmlns:a16="http://schemas.microsoft.com/office/drawing/2014/main" id="{CA0EEA44-C4F3-ED19-9CF9-603B09E90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663678"/>
            <a:ext cx="3517567" cy="544387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 subfunções podem ser combinadas com funções diferentes daquelas às quais estão </a:t>
            </a:r>
            <a:endParaRPr lang="pt-BR" sz="1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relacionadas na Portaria n° 42/99. Deve-se adotar como função aquela que é típica ou principal do órgão.</a:t>
            </a:r>
            <a:endParaRPr lang="pt-BR" sz="1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Assim a programação de um órgão, via de regra, é classificada em uma única função, ao passo que a subfunção é escolhida de acordo com a especificidade de cada ação governamental.</a:t>
            </a:r>
            <a:endParaRPr lang="pt-BR" sz="1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9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C71EF-EE43-DD0F-BB76-352BC7D6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programática - </a:t>
            </a:r>
            <a:r>
              <a:rPr lang="pt-BR" dirty="0" err="1"/>
              <a:t>xxxx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94F276-C49E-1E65-6EF9-488327A9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 ação do governo está estruturada em programas orientados para a realização dos objetivos estratégicos definidos no Plano Plurianual para um período de quatro anos. Conforme estabelecidos no art. 3° da Portaria n° 42/99, a União, os Estados, o Distrito Federal e os Municípios estabelecerão, em atos próprios, suas estruturas de programas, códigos e identificação, respeitados os conceitos e determinações nela contidos.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94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D362C-01AF-3708-587D-C956B5E0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programática - </a:t>
            </a:r>
            <a:r>
              <a:rPr lang="pt-BR" sz="3200" dirty="0"/>
              <a:t>PROGRAMA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A3D2B-EDF7-A4E1-DB98-0553C6052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 o instrumento de organização da atuação governamental que articula um conjunto de ações que concorrem para a concretização de um objetivo comum preestabelecido, visando à solução de um problema ou ao atendimento de determinada necessidade ou demanda da sociedade.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9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F92F0-1E27-F517-9CA7-15FC6DB3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programática -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453C47-5F39-146B-642A-721A6128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ações são operações das quais resultam produtos (bens ou serviços), que contribuem para atender ao objetivo de um programa. Incluem-se também no conceito de ação as transferências obrigatórias ou voluntárias a outros entes da Federação e a pessoas físicas e jurídicas, na forma de subsídios, subvenções, auxílios, contribuições e financiamentos, dentre outros.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25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67019-F130-73F1-E8AF-502F8581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programática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7854B3-2C0A-133C-2E16-F511C1231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4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ações, conforme suas características podem ser classificadas como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900" b="1" dirty="0">
                <a:solidFill>
                  <a:srgbClr val="FFC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atividades,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4100" b="1" dirty="0">
                <a:solidFill>
                  <a:srgbClr val="FFC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projetos ou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4300" b="1" dirty="0">
                <a:solidFill>
                  <a:srgbClr val="FFC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operações especiais.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9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461E8-7D2D-8602-7445-596080F5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da Natureza da Despesa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0870FA-59AC-8F28-0C47-406D6F46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447778"/>
            <a:ext cx="10466363" cy="342131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artigos 12 e 13 da lei 4320/64 tratam da classificação da despesa orçamentária por categoria econômica e elementos.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 conjunto de informações que constitui a natureza de despesa orçamentária forma um código estruturado que agrega a categoria econômica, o grupo, a modalidade de aplicação e o elemento. Essa estrutura deve ser observada na execução orçamentária de todas as esferas de governo.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pt-BR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54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7C648-882B-3694-A1E9-FDCB1B78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da natureza da despesa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175A49-3541-67CE-5400-25817954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código da natureza da despesa orçamentária é composto por </a:t>
            </a:r>
            <a:r>
              <a:rPr lang="pt-BR" sz="3200" b="1" dirty="0">
                <a:solidFill>
                  <a:srgbClr val="FFC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 dígitos</a:t>
            </a:r>
            <a:r>
              <a:rPr lang="pt-BR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desdobrado até o nível de elemento ou, opcionalmente, por oito, contemplando o desdobramento facultativo do elemento</a:t>
            </a:r>
            <a:endParaRPr lang="pt-BR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6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AAE30-2B22-7324-6225-0D8649B2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de natureza da despesa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205BF-9FF2-7B63-9A32-C7A75077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1681"/>
            <a:ext cx="10058400" cy="385741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acordo com o art. 5</a:t>
            </a: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 Portaria Interministerial STN/SOF n</a:t>
            </a: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163/2001, a estrutura da natureza da despesa a ser observada na execução orçamentária de todas as esferas de governo será “</a:t>
            </a:r>
            <a:r>
              <a:rPr lang="pt-BR" sz="3800" b="1" dirty="0">
                <a:solidFill>
                  <a:srgbClr val="FFC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c.g.mm.ee.dd</a:t>
            </a: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”, onde: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“c” representa a categoria econômica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“g” o grupo da natureza da despesa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“mm” a modalidade de aplicação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3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o elemento de despesa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3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pt-BR" sz="3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o desdobramento, facultativo, do elemento de despesa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36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DCD5E-AFB4-E920-7E87-EE0E62DB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Categoria econômica - 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DA59EF-375B-6D23-67CF-A2538280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pt-B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pt-BR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  -   Despesas Correntes</a:t>
            </a:r>
            <a:endParaRPr lang="pt-BR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pt-BR" sz="3600" b="1" dirty="0">
                <a:solidFill>
                  <a:srgbClr val="0033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33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  -    Despesas de Capital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40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8477C-3EFE-B1CF-775D-CA667EE9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Receitas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F3B3E2-3C36-4070-762C-12A0B49B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 os créditos de que o governo tem o direito de arrecadar, por determinação legal, cuja finalidade sejam aplicações em gastos operativos e de administração são denominados receitas públicas.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63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984CE-5EA7-5D56-0F05-6B052FDB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Grupo de natureza da despesa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A6745F44-1B40-591C-460E-53FECD5D5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788" y="1961535"/>
            <a:ext cx="8023122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91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4F89B-9100-3543-55AC-69EE1357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Modalidade de aplicação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4419FE-5CFC-8767-7349-5E746B25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modalidade de aplicação tem por finalidade indicar se os recursos são aplicados diretamente por órgãos ou entidades no âmbito da mesma esfera de governo ou por outro ente da Federação e suas respectivas entidades. Indica se os recursos serão aplicados diretamente pela unidade detentora do crédito ou mediante transferência para entidades públicas ou privadas. A modalidade também permite a eliminação de dupla contagem no orçamento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95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3A624-132C-F30F-8819-C261A524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 de despesa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08622-0DE5-9485-2316-42B2FFFA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Tem por finalidade identificar os objetos de gastos, tais como vencimento e vantagens fixas, juros, diárias, material de consumo, serviços de terceiros prestados sob qualquer forma, subvenções sociais, obras e instalações, equipamentos e material permanente, auxílios, amortização e outros que a administração pública utiliza para a consecução de seus fins. A descrição dos elementos pode não contemplar todas as despesas a eles inerentes, sendo em alguns casos, exemplificada.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13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B97FC-9056-145F-ECA2-1876AB9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Cadastro, descrição e codificação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5D78E6-3ADB-908F-43A2-6807D3F36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Cadastro                         Descrição                                                                               Código</a:t>
            </a:r>
          </a:p>
          <a:p>
            <a:r>
              <a:rPr lang="pt-BR" dirty="0"/>
              <a:t>Órgão:                            Prefeitura Municipal de Tão </a:t>
            </a:r>
            <a:r>
              <a:rPr lang="pt-BR" dirty="0" err="1"/>
              <a:t>Tão</a:t>
            </a:r>
            <a:r>
              <a:rPr lang="pt-BR" dirty="0"/>
              <a:t> Distante                                02</a:t>
            </a:r>
          </a:p>
          <a:p>
            <a:r>
              <a:rPr lang="pt-BR" dirty="0"/>
              <a:t>Unidade:                        Secretaria Municipal de Educação                                           09</a:t>
            </a:r>
          </a:p>
          <a:p>
            <a:r>
              <a:rPr lang="pt-BR" dirty="0"/>
              <a:t>Função:                          Educação                                                                                    12</a:t>
            </a:r>
          </a:p>
          <a:p>
            <a:r>
              <a:rPr lang="pt-BR" dirty="0"/>
              <a:t>Subfunção:                     Educação Infantil                                                                    365</a:t>
            </a:r>
          </a:p>
          <a:p>
            <a:r>
              <a:rPr lang="pt-BR" dirty="0"/>
              <a:t>Programa:                      Qualidade e Eficiência das Creches Municipais                    XXXX</a:t>
            </a:r>
          </a:p>
          <a:p>
            <a:r>
              <a:rPr lang="pt-BR" dirty="0"/>
              <a:t>Projeto/Atividade:         </a:t>
            </a:r>
            <a:r>
              <a:rPr lang="pt-BR" dirty="0" err="1"/>
              <a:t>Constr</a:t>
            </a:r>
            <a:r>
              <a:rPr lang="pt-BR" dirty="0"/>
              <a:t>,  Reforma e Ampliação das Creches Municipais        XXXX             </a:t>
            </a:r>
          </a:p>
          <a:p>
            <a:r>
              <a:rPr lang="pt-BR" dirty="0" err="1"/>
              <a:t>Elem</a:t>
            </a:r>
            <a:r>
              <a:rPr lang="pt-BR" dirty="0"/>
              <a:t>/Subelemento:     Obras e Instalações                                                4.4.90.51.00.00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84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71CBD-D158-625E-3C87-F185BD59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t-BR" dirty="0"/>
              <a:t>Significado dos dígitos da despesa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90730D7-B071-04AE-EE59-73EDC91F8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9111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424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FB416-D436-20F5-0896-DE2FBC59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B8E299-563C-BB55-B520-37E1F43E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6600" b="1"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pt-BR" sz="6600" b="1">
                <a:solidFill>
                  <a:srgbClr val="FFC000"/>
                </a:solidFill>
                <a:latin typeface="+mj-lt"/>
              </a:rPr>
              <a:t>OBRIGADA</a:t>
            </a:r>
            <a:r>
              <a:rPr lang="pt-BR" sz="6600" b="1" dirty="0">
                <a:solidFill>
                  <a:srgbClr val="FFC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806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C4FCE-1141-638D-7C95-3508190F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da receita orçamentária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B6ACE55-2C63-C195-D335-A6E2575EA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60234"/>
              </p:ext>
            </p:extLst>
          </p:nvPr>
        </p:nvGraphicFramePr>
        <p:xfrm>
          <a:off x="1842867" y="2391508"/>
          <a:ext cx="9087730" cy="1936494"/>
        </p:xfrm>
        <a:graphic>
          <a:graphicData uri="http://schemas.openxmlformats.org/drawingml/2006/table">
            <a:tbl>
              <a:tblPr firstRow="1" firstCol="1" bandRow="1"/>
              <a:tblGrid>
                <a:gridCol w="1513921">
                  <a:extLst>
                    <a:ext uri="{9D8B030D-6E8A-4147-A177-3AD203B41FA5}">
                      <a16:colId xmlns:a16="http://schemas.microsoft.com/office/drawing/2014/main" val="2719470717"/>
                    </a:ext>
                  </a:extLst>
                </a:gridCol>
                <a:gridCol w="1513921">
                  <a:extLst>
                    <a:ext uri="{9D8B030D-6E8A-4147-A177-3AD203B41FA5}">
                      <a16:colId xmlns:a16="http://schemas.microsoft.com/office/drawing/2014/main" val="1306565176"/>
                    </a:ext>
                  </a:extLst>
                </a:gridCol>
                <a:gridCol w="1514972">
                  <a:extLst>
                    <a:ext uri="{9D8B030D-6E8A-4147-A177-3AD203B41FA5}">
                      <a16:colId xmlns:a16="http://schemas.microsoft.com/office/drawing/2014/main" val="244006102"/>
                    </a:ext>
                  </a:extLst>
                </a:gridCol>
                <a:gridCol w="3029944">
                  <a:extLst>
                    <a:ext uri="{9D8B030D-6E8A-4147-A177-3AD203B41FA5}">
                      <a16:colId xmlns:a16="http://schemas.microsoft.com/office/drawing/2014/main" val="2513542560"/>
                    </a:ext>
                  </a:extLst>
                </a:gridCol>
                <a:gridCol w="1514972">
                  <a:extLst>
                    <a:ext uri="{9D8B030D-6E8A-4147-A177-3AD203B41FA5}">
                      <a16:colId xmlns:a16="http://schemas.microsoft.com/office/drawing/2014/main" val="1291358228"/>
                    </a:ext>
                  </a:extLst>
                </a:gridCol>
              </a:tblGrid>
              <a:tr h="46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DDDD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83899"/>
                  </a:ext>
                </a:extLst>
              </a:tr>
              <a:tr h="146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Categoria Econômica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Origem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Espécie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Desdobramento para identificação das peculiaridades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9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29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5403A-8316-013E-6DCF-05616D24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03255A-6034-A73E-258A-F2D09088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Orçamento é o instrumento de planejamento de qualquer entidade, pública ou privada, representa o fluxo de ingressos e aplicações de recursos em determinado período.</a:t>
            </a:r>
            <a:endParaRPr lang="pt-BR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 setor público, é de vital importância, pois é a lei orçamentária que fixa a despesa pública autorizada para um exercício financeiro. A despesa pública é o conjunto de dispêndios pelos entes públicos para o funcionamento e manutenção dos serviços públicos prestados à sociedade</a:t>
            </a:r>
            <a:endParaRPr lang="pt-BR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2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B65BE-D005-E7A1-8261-213B8925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da despesa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8032A5-16CF-0411-1E77-B237F155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No processo de aquisição de bens ou serviços por parte do ente da Federação, é necessário observar alguns passos para que se possa proceder à adequada Classificação quanto à natureza de despesa e garantir que a informação contábil seja fidedigna.</a:t>
            </a:r>
            <a:endParaRPr lang="pt-BR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D5B1A-AE25-EB7E-F536-887CD2DE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Despesas orçamentárias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BE7E3-10AB-845F-EE2C-2F2503D56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 despesas de caráter orçamentário necessitam de recurso público para</a:t>
            </a:r>
            <a:r>
              <a:rPr lang="pt-BR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sua realização e constituem instrumento para alcançar os fins dos programas governamentais. É exemplo de despesa de natureza orçamentária a contratação de bens e serviços para realização de determinada ação, como serviços de terceiros, pois se faz necessária a emissão de empenho para suportar esse contrato.</a:t>
            </a:r>
            <a:endParaRPr lang="pt-BR" sz="2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83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BBBE1-80BE-E919-A770-76C70532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institucional </a:t>
            </a:r>
            <a:r>
              <a:rPr lang="pt-BR" dirty="0" err="1"/>
              <a:t>xx.xx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D68472-D701-16A7-B01A-14E3429A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classificação institucional reflete a estrutura de alocação dos créditos orçamentários e está estruturada em dois níveis hierárquicos: </a:t>
            </a:r>
            <a:r>
              <a:rPr lang="pt-BR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órgão orçamentário e unidade orçamentária.</a:t>
            </a:r>
            <a:endParaRPr lang="pt-BR" sz="3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22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19A71-9E28-F8B2-D6D5-58C95F3D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funcional – </a:t>
            </a:r>
            <a:r>
              <a:rPr lang="pt-BR" dirty="0" err="1"/>
              <a:t>xx.xxx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69CD8D-D162-A2C1-9E68-E68BEC8FD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classificação funcional segrega as dotações orçamentárias em </a:t>
            </a:r>
            <a:r>
              <a:rPr lang="pt-BR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funções e</a:t>
            </a:r>
            <a:r>
              <a:rPr lang="pt-BR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subfunções</a:t>
            </a:r>
            <a:r>
              <a:rPr lang="pt-BR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buscando responder basicamente a indagação “em que” área de ação governamental a despesa será realizada</a:t>
            </a:r>
            <a:endParaRPr lang="pt-BR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498574C7-298A-63B5-AB78-2DE4B619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Classificação</a:t>
            </a:r>
            <a:r>
              <a:rPr lang="en-US" dirty="0"/>
              <a:t> </a:t>
            </a:r>
            <a:r>
              <a:rPr lang="en-US" dirty="0" err="1"/>
              <a:t>funcional</a:t>
            </a:r>
            <a:endParaRPr lang="en-US" dirty="0"/>
          </a:p>
        </p:txBody>
      </p:sp>
      <p:pic>
        <p:nvPicPr>
          <p:cNvPr id="5122" name="Picture 2" descr="atenção - Ezy Color">
            <a:extLst>
              <a:ext uri="{FF2B5EF4-FFF2-40B4-BE49-F238E27FC236}">
                <a16:creationId xmlns:a16="http://schemas.microsoft.com/office/drawing/2014/main" id="{6AAF2148-6454-CFC3-FF3D-D71B8C6C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842546"/>
            <a:ext cx="4639736" cy="23049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Content Placeholder 3">
            <a:extLst>
              <a:ext uri="{FF2B5EF4-FFF2-40B4-BE49-F238E27FC236}">
                <a16:creationId xmlns:a16="http://schemas.microsoft.com/office/drawing/2014/main" id="{5B0E942D-E531-39D7-ED7C-9543A89F4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00006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Trata-se de classificação de aplicação </a:t>
            </a:r>
            <a:r>
              <a:rPr lang="pt-BR" sz="2400" b="1" dirty="0">
                <a:solidFill>
                  <a:srgbClr val="00006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comum e obrigatória</a:t>
            </a:r>
            <a:r>
              <a:rPr lang="pt-BR" sz="2400" dirty="0">
                <a:solidFill>
                  <a:srgbClr val="00006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âmbito da União, dos Estados, do Distrito Federal e dos Municípios, o que permite a </a:t>
            </a:r>
            <a:endParaRPr lang="pt-BR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00006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consolidação nacional dos gastos do setor público</a:t>
            </a:r>
            <a:r>
              <a:rPr lang="pt-BR" sz="2400" dirty="0">
                <a:solidFill>
                  <a:srgbClr val="00006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158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33_TF22712842.potx" id="{7F73A76B-BC45-4F88-8DCF-02A30FA03981}" vid="{5A04F2D8-F0B9-438E-990B-52973E9F316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{D540E73A-9761-4B89-B604-1F127DE9048E}tf22712842_win32</Template>
  <TotalTime>88</TotalTime>
  <Words>1131</Words>
  <Application>Microsoft Office PowerPoint</Application>
  <PresentationFormat>Widescreen</PresentationFormat>
  <Paragraphs>87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Franklin Gothic Book</vt:lpstr>
      <vt:lpstr>1_RetrospectVTI</vt:lpstr>
      <vt:lpstr>Encontro com o Controle</vt:lpstr>
      <vt:lpstr>Receitas públicas</vt:lpstr>
      <vt:lpstr>Classificação da receita orçamentária</vt:lpstr>
      <vt:lpstr>Despesa pública</vt:lpstr>
      <vt:lpstr>Classificação da despesa</vt:lpstr>
      <vt:lpstr>Despesas orçamentárias</vt:lpstr>
      <vt:lpstr>Classificação institucional xx.xx</vt:lpstr>
      <vt:lpstr>Classificação funcional – xx.xxx</vt:lpstr>
      <vt:lpstr>Classificação funcional</vt:lpstr>
      <vt:lpstr>Estrutura programática</vt:lpstr>
      <vt:lpstr>Apresentação do PowerPoint</vt:lpstr>
      <vt:lpstr>Estrutura programática - xxxx</vt:lpstr>
      <vt:lpstr>Estrutura programática - PROGRAMA</vt:lpstr>
      <vt:lpstr>Estrutura programática - AÇÃO</vt:lpstr>
      <vt:lpstr>Estrutura programática</vt:lpstr>
      <vt:lpstr>Estrutura da Natureza da Despesa</vt:lpstr>
      <vt:lpstr>Estrutura da natureza da despesa</vt:lpstr>
      <vt:lpstr>Estrutura de natureza da despesa</vt:lpstr>
      <vt:lpstr>Categoria econômica - C</vt:lpstr>
      <vt:lpstr>Grupo de natureza da despesa</vt:lpstr>
      <vt:lpstr>Modalidade de aplicação</vt:lpstr>
      <vt:lpstr>Elemento de despesa</vt:lpstr>
      <vt:lpstr>Cadastro, descrição e codificação</vt:lpstr>
      <vt:lpstr>Significado dos dígitos da despesa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com o Controle</dc:title>
  <dc:creator>priscila pinheiro gomes</dc:creator>
  <cp:lastModifiedBy>priscila pinheiro gomes</cp:lastModifiedBy>
  <cp:revision>2</cp:revision>
  <dcterms:created xsi:type="dcterms:W3CDTF">2022-11-03T12:07:21Z</dcterms:created>
  <dcterms:modified xsi:type="dcterms:W3CDTF">2022-11-03T13:35:38Z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