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72" r:id="rId4"/>
    <p:sldId id="273" r:id="rId5"/>
    <p:sldId id="275" r:id="rId6"/>
    <p:sldId id="279" r:id="rId7"/>
    <p:sldId id="276" r:id="rId8"/>
    <p:sldId id="281" r:id="rId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60"/>
  </p:normalViewPr>
  <p:slideViewPr>
    <p:cSldViewPr>
      <p:cViewPr varScale="1">
        <p:scale>
          <a:sx n="69" d="100"/>
          <a:sy n="69" d="100"/>
        </p:scale>
        <p:origin x="136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B4975-E964-4202-8457-6CAA35165020}" type="datetimeFigureOut">
              <a:rPr lang="pt-BR" smtClean="0"/>
              <a:t>28/09/2021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2875-D9B2-4C2B-91E4-F4BE7DD342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464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B4975-E964-4202-8457-6CAA35165020}" type="datetimeFigureOut">
              <a:rPr lang="pt-BR" smtClean="0"/>
              <a:t>28/09/2021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A2875-D9B2-4C2B-91E4-F4BE7DD342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312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043608" y="2060848"/>
            <a:ext cx="68407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RESULTADO DO 2º QUADRIMESTRE DE 2021</a:t>
            </a:r>
          </a:p>
          <a:p>
            <a:pPr algn="ctr"/>
            <a:endParaRPr lang="pt-BR" sz="2800" b="1" dirty="0"/>
          </a:p>
          <a:p>
            <a:pPr algn="ctr"/>
            <a:r>
              <a:rPr lang="pt-BR" sz="2400" b="1" dirty="0"/>
              <a:t>MAIO A AGOSTO</a:t>
            </a:r>
            <a:endParaRPr lang="pt-BR" sz="14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1475656" y="5013176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Prefeito: </a:t>
            </a:r>
            <a:r>
              <a:rPr lang="pt-BR" dirty="0"/>
              <a:t>Vinicius Cardoso </a:t>
            </a:r>
            <a:r>
              <a:rPr lang="pt-BR" dirty="0" err="1"/>
              <a:t>Claussen</a:t>
            </a:r>
            <a:r>
              <a:rPr lang="pt-BR" dirty="0"/>
              <a:t> da Silva</a:t>
            </a:r>
          </a:p>
          <a:p>
            <a:r>
              <a:rPr lang="pt-BR" b="1" dirty="0"/>
              <a:t>Secretário de Saúde: </a:t>
            </a:r>
            <a:r>
              <a:rPr lang="pt-BR" dirty="0" err="1"/>
              <a:t>Antonio</a:t>
            </a:r>
            <a:r>
              <a:rPr lang="pt-BR" dirty="0"/>
              <a:t> Henrique Vasconcellos da Rosa</a:t>
            </a:r>
          </a:p>
        </p:txBody>
      </p:sp>
    </p:spTree>
    <p:extLst>
      <p:ext uri="{BB962C8B-B14F-4D97-AF65-F5344CB8AC3E}">
        <p14:creationId xmlns:p14="http://schemas.microsoft.com/office/powerpoint/2010/main" val="1315089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863588" y="1722120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/>
              <a:t>REPASSE FUNDO A FUNDO - UNIÃO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2º QUADRIMESTRE DE 2021</a:t>
            </a:r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D9B02AAF-E6B7-4D39-88D6-080FC1C437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584775"/>
              </p:ext>
            </p:extLst>
          </p:nvPr>
        </p:nvGraphicFramePr>
        <p:xfrm>
          <a:off x="323528" y="3224762"/>
          <a:ext cx="8568956" cy="1487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128664271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652186818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257008207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690171932"/>
                    </a:ext>
                  </a:extLst>
                </a:gridCol>
                <a:gridCol w="1728196">
                  <a:extLst>
                    <a:ext uri="{9D8B030D-6E8A-4147-A177-3AD203B41FA5}">
                      <a16:colId xmlns:a16="http://schemas.microsoft.com/office/drawing/2014/main" val="1389292363"/>
                    </a:ext>
                  </a:extLst>
                </a:gridCol>
              </a:tblGrid>
              <a:tr h="422662"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>
                          <a:solidFill>
                            <a:schemeClr val="tx1"/>
                          </a:solidFill>
                          <a:effectLst/>
                        </a:rPr>
                        <a:t>Maio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err="1">
                          <a:solidFill>
                            <a:schemeClr val="tx1"/>
                          </a:solidFill>
                          <a:effectLst/>
                        </a:rPr>
                        <a:t>Jun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err="1">
                          <a:solidFill>
                            <a:schemeClr val="tx1"/>
                          </a:solidFill>
                          <a:effectLst/>
                        </a:rPr>
                        <a:t>Jul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err="1">
                          <a:solidFill>
                            <a:schemeClr val="tx1"/>
                          </a:solidFill>
                          <a:effectLst/>
                        </a:rPr>
                        <a:t>Ago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468258"/>
                  </a:ext>
                </a:extLst>
              </a:tr>
              <a:tr h="422662"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10.228.378,05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5.407.756,32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7.832.457,56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9.334.113,53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            CUSTEIO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832905"/>
                  </a:ext>
                </a:extLst>
              </a:tr>
              <a:tr h="633993"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99.944,00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   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INVESTIMENTO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02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447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072208" y="1484784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REPASSE - ESTADUAL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2º QUADRIMESTRE DE 2021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E35F07F-5328-45A6-AA19-A8339BF83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718592"/>
              </p:ext>
            </p:extLst>
          </p:nvPr>
        </p:nvGraphicFramePr>
        <p:xfrm>
          <a:off x="467544" y="3140968"/>
          <a:ext cx="84249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41309807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62197475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46487078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190226280"/>
                    </a:ext>
                  </a:extLst>
                </a:gridCol>
                <a:gridCol w="1944220">
                  <a:extLst>
                    <a:ext uri="{9D8B030D-6E8A-4147-A177-3AD203B41FA5}">
                      <a16:colId xmlns:a16="http://schemas.microsoft.com/office/drawing/2014/main" val="31572879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>
                          <a:solidFill>
                            <a:schemeClr val="tx1"/>
                          </a:solidFill>
                          <a:effectLst/>
                        </a:rPr>
                        <a:t>Maio</a:t>
                      </a: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err="1">
                          <a:solidFill>
                            <a:schemeClr val="tx1"/>
                          </a:solidFill>
                          <a:effectLst/>
                        </a:rPr>
                        <a:t>Jun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err="1">
                          <a:solidFill>
                            <a:schemeClr val="tx1"/>
                          </a:solidFill>
                          <a:effectLst/>
                        </a:rPr>
                        <a:t>Jul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b="1" dirty="0" err="1">
                          <a:solidFill>
                            <a:schemeClr val="tx1"/>
                          </a:solidFill>
                          <a:effectLst/>
                        </a:rPr>
                        <a:t>Ago</a:t>
                      </a:r>
                      <a:endParaRPr lang="pt-BR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6200" marR="76200" marT="76200" marB="76200" anchor="b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357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400.000,00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1.926.040,42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1.419.826,40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438.040,42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            CUSTEIO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759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>
                          <a:effectLst/>
                        </a:rPr>
                        <a:t>0,00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INVESTIMENTO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259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392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043608" y="1556792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/>
              <a:t>Despesas do 2º Quadrimestre de 2021</a:t>
            </a:r>
            <a:endParaRPr lang="pt-BR" sz="1400" b="1" dirty="0"/>
          </a:p>
        </p:txBody>
      </p:sp>
      <p:graphicFrame>
        <p:nvGraphicFramePr>
          <p:cNvPr id="2" name="Tabela 3">
            <a:extLst>
              <a:ext uri="{FF2B5EF4-FFF2-40B4-BE49-F238E27FC236}">
                <a16:creationId xmlns:a16="http://schemas.microsoft.com/office/drawing/2014/main" id="{BF49141D-1FD3-4B13-8EC5-62A4A8AD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804614"/>
              </p:ext>
            </p:extLst>
          </p:nvPr>
        </p:nvGraphicFramePr>
        <p:xfrm>
          <a:off x="395535" y="2780927"/>
          <a:ext cx="8208910" cy="2595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564">
                  <a:extLst>
                    <a:ext uri="{9D8B030D-6E8A-4147-A177-3AD203B41FA5}">
                      <a16:colId xmlns:a16="http://schemas.microsoft.com/office/drawing/2014/main" val="232778142"/>
                    </a:ext>
                  </a:extLst>
                </a:gridCol>
                <a:gridCol w="1627630">
                  <a:extLst>
                    <a:ext uri="{9D8B030D-6E8A-4147-A177-3AD203B41FA5}">
                      <a16:colId xmlns:a16="http://schemas.microsoft.com/office/drawing/2014/main" val="2224780145"/>
                    </a:ext>
                  </a:extLst>
                </a:gridCol>
                <a:gridCol w="1556861">
                  <a:extLst>
                    <a:ext uri="{9D8B030D-6E8A-4147-A177-3AD203B41FA5}">
                      <a16:colId xmlns:a16="http://schemas.microsoft.com/office/drawing/2014/main" val="62153691"/>
                    </a:ext>
                  </a:extLst>
                </a:gridCol>
                <a:gridCol w="1591626">
                  <a:extLst>
                    <a:ext uri="{9D8B030D-6E8A-4147-A177-3AD203B41FA5}">
                      <a16:colId xmlns:a16="http://schemas.microsoft.com/office/drawing/2014/main" val="1607980210"/>
                    </a:ext>
                  </a:extLst>
                </a:gridCol>
                <a:gridCol w="2088229">
                  <a:extLst>
                    <a:ext uri="{9D8B030D-6E8A-4147-A177-3AD203B41FA5}">
                      <a16:colId xmlns:a16="http://schemas.microsoft.com/office/drawing/2014/main" val="1959213104"/>
                    </a:ext>
                  </a:extLst>
                </a:gridCol>
              </a:tblGrid>
              <a:tr h="549947">
                <a:tc>
                  <a:txBody>
                    <a:bodyPr/>
                    <a:lstStyle/>
                    <a:p>
                      <a:pPr algn="ctr"/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BENEFICIÊNCIA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      HSJ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FESO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SALARIO COM HORA EXTRA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366841"/>
                  </a:ext>
                </a:extLst>
              </a:tr>
              <a:tr h="4080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MAIO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1.352.580,13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3.639.952,84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6.706.055,36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5.233.267,76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079856"/>
                  </a:ext>
                </a:extLst>
              </a:tr>
              <a:tr h="314255"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JUNHO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1.484.200,33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2.887.325,74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4.651.048,89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4.777.763,37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3263"/>
                  </a:ext>
                </a:extLst>
              </a:tr>
              <a:tr h="408010"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JULHO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1.137.118,41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2.884.986,17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3.181.326,90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5.711.098,71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5756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AGOSTO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2.120.876,32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1.181.681,39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5.292.853,43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>
                          <a:solidFill>
                            <a:schemeClr val="tx1"/>
                          </a:solidFill>
                        </a:rPr>
                        <a:t>5.379.639,75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006427"/>
                  </a:ext>
                </a:extLst>
              </a:tr>
              <a:tr h="4080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6.094.775,19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10.593.946,14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19.831.284,58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21.101.769,59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4066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16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072208" y="1273854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/>
              <a:t>Despesas do 2º Quadrimestre de 2021</a:t>
            </a:r>
            <a:endParaRPr lang="pt-BR" sz="1400" b="1" dirty="0"/>
          </a:p>
        </p:txBody>
      </p:sp>
      <p:graphicFrame>
        <p:nvGraphicFramePr>
          <p:cNvPr id="5" name="Tabela 7">
            <a:extLst>
              <a:ext uri="{FF2B5EF4-FFF2-40B4-BE49-F238E27FC236}">
                <a16:creationId xmlns:a16="http://schemas.microsoft.com/office/drawing/2014/main" id="{AAF27D9D-8DCD-4D0E-886C-709F069865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116110"/>
              </p:ext>
            </p:extLst>
          </p:nvPr>
        </p:nvGraphicFramePr>
        <p:xfrm>
          <a:off x="779240" y="2636912"/>
          <a:ext cx="7969225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488">
                  <a:extLst>
                    <a:ext uri="{9D8B030D-6E8A-4147-A177-3AD203B41FA5}">
                      <a16:colId xmlns:a16="http://schemas.microsoft.com/office/drawing/2014/main" val="3882136388"/>
                    </a:ext>
                  </a:extLst>
                </a:gridCol>
                <a:gridCol w="1843202">
                  <a:extLst>
                    <a:ext uri="{9D8B030D-6E8A-4147-A177-3AD203B41FA5}">
                      <a16:colId xmlns:a16="http://schemas.microsoft.com/office/drawing/2014/main" val="732079608"/>
                    </a:ext>
                  </a:extLst>
                </a:gridCol>
                <a:gridCol w="1593845">
                  <a:extLst>
                    <a:ext uri="{9D8B030D-6E8A-4147-A177-3AD203B41FA5}">
                      <a16:colId xmlns:a16="http://schemas.microsoft.com/office/drawing/2014/main" val="3658708343"/>
                    </a:ext>
                  </a:extLst>
                </a:gridCol>
                <a:gridCol w="1593845">
                  <a:extLst>
                    <a:ext uri="{9D8B030D-6E8A-4147-A177-3AD203B41FA5}">
                      <a16:colId xmlns:a16="http://schemas.microsoft.com/office/drawing/2014/main" val="522157292"/>
                    </a:ext>
                  </a:extLst>
                </a:gridCol>
                <a:gridCol w="1593845">
                  <a:extLst>
                    <a:ext uri="{9D8B030D-6E8A-4147-A177-3AD203B41FA5}">
                      <a16:colId xmlns:a16="http://schemas.microsoft.com/office/drawing/2014/main" val="188104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LABORATÓRIOS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TESTE</a:t>
                      </a:r>
                      <a:r>
                        <a:rPr lang="pt-BR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RÁPIDOS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LIXO HOSPITALAR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OXIGÊNIO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8086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MAIO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444.505,96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70.971,89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  127.321,20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014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JUNHO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502.744,08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   419.100,00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    69.535,00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036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JULHO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414.110,36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    43.528,30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6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AGOSTO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425.358,63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102.543,05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    82.440,00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193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1.786.719,03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419.100,00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173.514,94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 </a:t>
                      </a:r>
                      <a:r>
                        <a:rPr lang="pt-BR" b="1" dirty="0"/>
                        <a:t>322.824,60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294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580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971600" y="1295796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/>
              <a:t>Despesas do 2º Quadrimestre de 2021</a:t>
            </a:r>
            <a:endParaRPr lang="pt-BR" sz="1400" b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652483"/>
              </p:ext>
            </p:extLst>
          </p:nvPr>
        </p:nvGraphicFramePr>
        <p:xfrm>
          <a:off x="179512" y="2348879"/>
          <a:ext cx="8329265" cy="3407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944443375"/>
                    </a:ext>
                  </a:extLst>
                </a:gridCol>
                <a:gridCol w="1891546">
                  <a:extLst>
                    <a:ext uri="{9D8B030D-6E8A-4147-A177-3AD203B41FA5}">
                      <a16:colId xmlns:a16="http://schemas.microsoft.com/office/drawing/2014/main" val="940100489"/>
                    </a:ext>
                  </a:extLst>
                </a:gridCol>
                <a:gridCol w="1665853">
                  <a:extLst>
                    <a:ext uri="{9D8B030D-6E8A-4147-A177-3AD203B41FA5}">
                      <a16:colId xmlns:a16="http://schemas.microsoft.com/office/drawing/2014/main" val="1299051338"/>
                    </a:ext>
                  </a:extLst>
                </a:gridCol>
                <a:gridCol w="1665853">
                  <a:extLst>
                    <a:ext uri="{9D8B030D-6E8A-4147-A177-3AD203B41FA5}">
                      <a16:colId xmlns:a16="http://schemas.microsoft.com/office/drawing/2014/main" val="4260578457"/>
                    </a:ext>
                  </a:extLst>
                </a:gridCol>
                <a:gridCol w="1665853">
                  <a:extLst>
                    <a:ext uri="{9D8B030D-6E8A-4147-A177-3AD203B41FA5}">
                      <a16:colId xmlns:a16="http://schemas.microsoft.com/office/drawing/2014/main" val="4145683756"/>
                    </a:ext>
                  </a:extLst>
                </a:gridCol>
              </a:tblGrid>
              <a:tr h="1247227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MATERIAL DE CONSUMO MEDICAMENTO</a:t>
                      </a:r>
                      <a:r>
                        <a:rPr lang="pt-BR" baseline="0" dirty="0">
                          <a:solidFill>
                            <a:schemeClr val="tx1"/>
                          </a:solidFill>
                        </a:rPr>
                        <a:t> E INSUMOS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RENAL</a:t>
                      </a:r>
                      <a:r>
                        <a:rPr lang="pt-BR" baseline="0" dirty="0">
                          <a:solidFill>
                            <a:schemeClr val="tx1"/>
                          </a:solidFill>
                        </a:rPr>
                        <a:t> ASSISTENCIA MEDICA LTDA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RESOLUÇÃO </a:t>
                      </a:r>
                    </a:p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SES Nº 1910 REPASSE RENAL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PORTARIA</a:t>
                      </a:r>
                    </a:p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GM/MS Nº 3992 REPASSE RENAL</a:t>
                      </a:r>
                    </a:p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814764"/>
                  </a:ext>
                </a:extLst>
              </a:tr>
              <a:tr h="408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MAIO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749.629,60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   381.016,76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411.316,30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610295"/>
                  </a:ext>
                </a:extLst>
              </a:tr>
              <a:tr h="383762"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JUNHO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 815.686,16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   355.976,49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324.094,36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968472"/>
                  </a:ext>
                </a:extLst>
              </a:tr>
              <a:tr h="383762"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JULHO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570.427,56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   358.105,65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346.367,54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050123"/>
                  </a:ext>
                </a:extLst>
              </a:tr>
              <a:tr h="3837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AGOSTO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387.042,14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   349.627,66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328.279,13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613349"/>
                  </a:ext>
                </a:extLst>
              </a:tr>
              <a:tr h="3837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2.522.785,46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1.444.726,56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1.410.057,33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615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187624" y="1399769"/>
            <a:ext cx="6725344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/>
              <a:t>Despesa do 2º Quadrimestre de 2021</a:t>
            </a:r>
          </a:p>
          <a:p>
            <a:pPr algn="ctr">
              <a:lnSpc>
                <a:spcPct val="150000"/>
              </a:lnSpc>
            </a:pPr>
            <a:endParaRPr lang="pt-BR" sz="2400" b="1" dirty="0"/>
          </a:p>
          <a:p>
            <a:pPr algn="ctr">
              <a:lnSpc>
                <a:spcPct val="150000"/>
              </a:lnSpc>
            </a:pPr>
            <a:endParaRPr lang="pt-BR" sz="2400" b="1" dirty="0"/>
          </a:p>
          <a:p>
            <a:pPr algn="ctr">
              <a:lnSpc>
                <a:spcPct val="150000"/>
              </a:lnSpc>
            </a:pPr>
            <a:endParaRPr lang="pt-BR" sz="1400" b="1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756040"/>
              </p:ext>
            </p:extLst>
          </p:nvPr>
        </p:nvGraphicFramePr>
        <p:xfrm>
          <a:off x="1259632" y="2348880"/>
          <a:ext cx="7200800" cy="3413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3937229403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839663657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40815376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161101684"/>
                    </a:ext>
                  </a:extLst>
                </a:gridCol>
              </a:tblGrid>
              <a:tr h="1079065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GREEN FOOD ALIMENTAÇÃO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LINK</a:t>
                      </a:r>
                      <a:r>
                        <a:rPr lang="pt-BR" b="1" baseline="0" dirty="0">
                          <a:solidFill>
                            <a:schemeClr val="tx1"/>
                          </a:solidFill>
                        </a:rPr>
                        <a:t> CARD - MANUTENÇÃO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LINK CARD –</a:t>
                      </a:r>
                      <a:r>
                        <a:rPr lang="pt-BR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b="1" baseline="0" dirty="0" smtClean="0">
                          <a:solidFill>
                            <a:schemeClr val="tx1"/>
                          </a:solidFill>
                        </a:rPr>
                        <a:t>COMBUSTIVEL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5103005"/>
                  </a:ext>
                </a:extLst>
              </a:tr>
              <a:tr h="384147">
                <a:tc>
                  <a:txBody>
                    <a:bodyPr/>
                    <a:lstStyle/>
                    <a:p>
                      <a:pPr algn="l"/>
                      <a:r>
                        <a:rPr lang="pt-BR" b="1" dirty="0"/>
                        <a:t>MAIO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113.955,64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  78.362,99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28.374,62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793327"/>
                  </a:ext>
                </a:extLst>
              </a:tr>
              <a:tr h="332020">
                <a:tc>
                  <a:txBody>
                    <a:bodyPr/>
                    <a:lstStyle/>
                    <a:p>
                      <a:pPr algn="l"/>
                      <a:r>
                        <a:rPr lang="pt-BR" b="1" dirty="0"/>
                        <a:t>JUNHO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116.265,53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128.176,04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51.787,65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752230"/>
                  </a:ext>
                </a:extLst>
              </a:tr>
              <a:tr h="332020">
                <a:tc>
                  <a:txBody>
                    <a:bodyPr/>
                    <a:lstStyle/>
                    <a:p>
                      <a:pPr algn="l"/>
                      <a:r>
                        <a:rPr lang="pt-BR" b="1" dirty="0"/>
                        <a:t>JULHO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226.372,65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  48.751,33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27.201,07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691497"/>
                  </a:ext>
                </a:extLst>
              </a:tr>
              <a:tr h="332020">
                <a:tc>
                  <a:txBody>
                    <a:bodyPr/>
                    <a:lstStyle/>
                    <a:p>
                      <a:pPr algn="l"/>
                      <a:r>
                        <a:rPr lang="pt-BR" b="1" dirty="0"/>
                        <a:t>AGOSTO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255.872,69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  78.976,47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655018"/>
                  </a:ext>
                </a:extLst>
              </a:tr>
              <a:tr h="853097">
                <a:tc>
                  <a:txBody>
                    <a:bodyPr/>
                    <a:lstStyle/>
                    <a:p>
                      <a:pPr algn="l"/>
                      <a:r>
                        <a:rPr lang="pt-BR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712.466,51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/>
                        <a:t>344.266,83</a:t>
                      </a:r>
                      <a:endParaRPr lang="pt-B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/>
                        <a:t>107.363,31</a:t>
                      </a:r>
                      <a:endParaRPr lang="pt-BR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7249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543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8640"/>
            <a:ext cx="6192688" cy="10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9FA69313-940D-4BDB-8FE2-EC2399535BB2}"/>
              </a:ext>
            </a:extLst>
          </p:cNvPr>
          <p:cNvSpPr txBox="1"/>
          <p:nvPr/>
        </p:nvSpPr>
        <p:spPr>
          <a:xfrm>
            <a:off x="1331640" y="2708920"/>
            <a:ext cx="65527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Obrigado a todos os presentes pelo comparecimento e atenção.</a:t>
            </a:r>
          </a:p>
        </p:txBody>
      </p:sp>
    </p:spTree>
    <p:extLst>
      <p:ext uri="{BB962C8B-B14F-4D97-AF65-F5344CB8AC3E}">
        <p14:creationId xmlns:p14="http://schemas.microsoft.com/office/powerpoint/2010/main" val="18156389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2636</TotalTime>
  <Words>252</Words>
  <Application>Microsoft Office PowerPoint</Application>
  <PresentationFormat>Apresentação na tela (4:3)</PresentationFormat>
  <Paragraphs>142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Natiara Penalva</dc:creator>
  <cp:lastModifiedBy>Secretaria de Saúde</cp:lastModifiedBy>
  <cp:revision>150</cp:revision>
  <dcterms:created xsi:type="dcterms:W3CDTF">2019-05-08T14:31:54Z</dcterms:created>
  <dcterms:modified xsi:type="dcterms:W3CDTF">2021-09-28T20:57:34Z</dcterms:modified>
</cp:coreProperties>
</file>