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72" r:id="rId4"/>
    <p:sldId id="273" r:id="rId5"/>
    <p:sldId id="275" r:id="rId6"/>
    <p:sldId id="279" r:id="rId7"/>
    <p:sldId id="276" r:id="rId8"/>
    <p:sldId id="280" r:id="rId9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2" autoAdjust="0"/>
    <p:restoredTop sz="94660"/>
  </p:normalViewPr>
  <p:slideViewPr>
    <p:cSldViewPr>
      <p:cViewPr varScale="1">
        <p:scale>
          <a:sx n="66" d="100"/>
          <a:sy n="66" d="100"/>
        </p:scale>
        <p:origin x="136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4975-E964-4202-8457-6CAA35165020}" type="datetimeFigureOut">
              <a:rPr lang="pt-BR" smtClean="0"/>
              <a:t>31/05/2021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2875-D9B2-4C2B-91E4-F4BE7DD342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4649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B4975-E964-4202-8457-6CAA35165020}" type="datetimeFigureOut">
              <a:rPr lang="pt-BR" smtClean="0"/>
              <a:t>31/05/2021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A2875-D9B2-4C2B-91E4-F4BE7DD342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3124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ortalfns.saude.gov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1043608" y="2060848"/>
            <a:ext cx="68407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RESULTADO DO 1</a:t>
            </a:r>
            <a:r>
              <a:rPr lang="pt-BR" sz="2800" b="1" dirty="0" smtClean="0"/>
              <a:t>º </a:t>
            </a:r>
            <a:r>
              <a:rPr lang="pt-BR" sz="2800" b="1" dirty="0"/>
              <a:t>QUADRIMESTRE DE </a:t>
            </a:r>
            <a:r>
              <a:rPr lang="pt-BR" sz="2800" b="1" dirty="0" smtClean="0"/>
              <a:t>2021</a:t>
            </a:r>
            <a:endParaRPr lang="pt-BR" sz="2800" b="1" dirty="0"/>
          </a:p>
          <a:p>
            <a:pPr algn="ctr"/>
            <a:endParaRPr lang="pt-BR" sz="2800" b="1" dirty="0"/>
          </a:p>
          <a:p>
            <a:pPr algn="ctr"/>
            <a:r>
              <a:rPr lang="pt-BR" sz="2400" b="1" dirty="0" smtClean="0"/>
              <a:t>JANEIRO A ABRIL</a:t>
            </a:r>
            <a:endParaRPr lang="pt-BR" sz="14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1475656" y="5013176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Prefeito: </a:t>
            </a:r>
            <a:r>
              <a:rPr lang="pt-BR" dirty="0"/>
              <a:t>Vinicius Cardoso </a:t>
            </a:r>
            <a:r>
              <a:rPr lang="pt-BR" dirty="0" err="1"/>
              <a:t>Claussen</a:t>
            </a:r>
            <a:r>
              <a:rPr lang="pt-BR" dirty="0"/>
              <a:t> da Silva</a:t>
            </a:r>
          </a:p>
          <a:p>
            <a:r>
              <a:rPr lang="pt-BR" b="1" dirty="0"/>
              <a:t>Secretário de Saúde: </a:t>
            </a:r>
            <a:r>
              <a:rPr lang="pt-BR" dirty="0" err="1"/>
              <a:t>Antonio</a:t>
            </a:r>
            <a:r>
              <a:rPr lang="pt-BR" dirty="0"/>
              <a:t> Henrique Vasconcellos da Rosa</a:t>
            </a:r>
          </a:p>
        </p:txBody>
      </p:sp>
    </p:spTree>
    <p:extLst>
      <p:ext uri="{BB962C8B-B14F-4D97-AF65-F5344CB8AC3E}">
        <p14:creationId xmlns:p14="http://schemas.microsoft.com/office/powerpoint/2010/main" val="1315089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863588" y="1722120"/>
            <a:ext cx="6840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u="sng" dirty="0"/>
              <a:t>REPASSE DO    PELO MS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1</a:t>
            </a:r>
            <a:r>
              <a:rPr lang="pt-BR" sz="2000" b="1" u="sng" dirty="0" smtClean="0"/>
              <a:t>º </a:t>
            </a:r>
            <a:r>
              <a:rPr lang="pt-BR" sz="2000" b="1" u="sng" dirty="0"/>
              <a:t>QUADRIMESTRE DE </a:t>
            </a:r>
            <a:r>
              <a:rPr lang="pt-BR" sz="2000" b="1" u="sng" dirty="0" smtClean="0"/>
              <a:t>2021</a:t>
            </a:r>
            <a:endParaRPr lang="pt-BR" sz="2000" b="1" u="sng" dirty="0"/>
          </a:p>
        </p:txBody>
      </p:sp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D9B02AAF-E6B7-4D39-88D6-080FC1C437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585658"/>
              </p:ext>
            </p:extLst>
          </p:nvPr>
        </p:nvGraphicFramePr>
        <p:xfrm>
          <a:off x="323528" y="3224762"/>
          <a:ext cx="8568956" cy="1487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1286642712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652186818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257008207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3690171932"/>
                    </a:ext>
                  </a:extLst>
                </a:gridCol>
                <a:gridCol w="1728196">
                  <a:extLst>
                    <a:ext uri="{9D8B030D-6E8A-4147-A177-3AD203B41FA5}">
                      <a16:colId xmlns:a16="http://schemas.microsoft.com/office/drawing/2014/main" val="1389292363"/>
                    </a:ext>
                  </a:extLst>
                </a:gridCol>
              </a:tblGrid>
              <a:tr h="422662"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 smtClean="0">
                          <a:solidFill>
                            <a:schemeClr val="tx1"/>
                          </a:solidFill>
                          <a:effectLst/>
                        </a:rPr>
                        <a:t>Jan</a:t>
                      </a:r>
                      <a:endParaRPr lang="pt-BR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 err="1" smtClean="0">
                          <a:solidFill>
                            <a:schemeClr val="tx1"/>
                          </a:solidFill>
                          <a:effectLst/>
                        </a:rPr>
                        <a:t>Fev</a:t>
                      </a:r>
                      <a:endParaRPr lang="pt-BR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 smtClean="0">
                          <a:solidFill>
                            <a:schemeClr val="tx1"/>
                          </a:solidFill>
                          <a:effectLst/>
                        </a:rPr>
                        <a:t>Mar</a:t>
                      </a:r>
                      <a:endParaRPr lang="pt-BR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 err="1" smtClean="0">
                          <a:solidFill>
                            <a:schemeClr val="tx1"/>
                          </a:solidFill>
                          <a:effectLst/>
                        </a:rPr>
                        <a:t>Abr</a:t>
                      </a:r>
                      <a:endParaRPr lang="pt-BR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468258"/>
                  </a:ext>
                </a:extLst>
              </a:tr>
              <a:tr h="422662"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smtClean="0">
                          <a:effectLst/>
                        </a:rPr>
                        <a:t>4.828.057,64</a:t>
                      </a:r>
                      <a:endParaRPr lang="pt-BR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smtClean="0">
                          <a:effectLst/>
                        </a:rPr>
                        <a:t>5.823.250,38</a:t>
                      </a:r>
                      <a:endParaRPr lang="pt-BR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smtClean="0">
                          <a:effectLst/>
                        </a:rPr>
                        <a:t>6.118.148,46</a:t>
                      </a:r>
                      <a:endParaRPr lang="pt-BR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smtClean="0">
                          <a:effectLst/>
                        </a:rPr>
                        <a:t>8.130.838,56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 CUSTEIO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832905"/>
                  </a:ext>
                </a:extLst>
              </a:tr>
              <a:tr h="633993">
                <a:tc>
                  <a:txBody>
                    <a:bodyPr/>
                    <a:lstStyle/>
                    <a:p>
                      <a:pPr algn="ctr" fontAlgn="t"/>
                      <a:r>
                        <a:rPr lang="pt-BR">
                          <a:effectLst/>
                        </a:rPr>
                        <a:t>0,00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>
                          <a:effectLst/>
                        </a:rPr>
                        <a:t>0,00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>
                          <a:effectLst/>
                        </a:rPr>
                        <a:t>0,00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smtClean="0">
                          <a:effectLst/>
                        </a:rPr>
                        <a:t>   0,00</a:t>
                      </a:r>
                      <a:endParaRPr lang="pt-BR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INVESTIMENTO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6026702"/>
                  </a:ext>
                </a:extLst>
              </a:tr>
            </a:tbl>
          </a:graphicData>
        </a:graphic>
      </p:graphicFrame>
      <p:sp>
        <p:nvSpPr>
          <p:cNvPr id="9" name="CaixaDeTexto 8">
            <a:extLst>
              <a:ext uri="{FF2B5EF4-FFF2-40B4-BE49-F238E27FC236}">
                <a16:creationId xmlns:a16="http://schemas.microsoft.com/office/drawing/2014/main" id="{2E695A6B-7519-45EE-862D-15072A53BC30}"/>
              </a:ext>
            </a:extLst>
          </p:cNvPr>
          <p:cNvSpPr txBox="1"/>
          <p:nvPr/>
        </p:nvSpPr>
        <p:spPr>
          <a:xfrm>
            <a:off x="467544" y="4380915"/>
            <a:ext cx="28083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t-BR" b="0" i="0" dirty="0">
                <a:solidFill>
                  <a:srgbClr val="FFFFFF"/>
                </a:solidFill>
                <a:effectLst/>
                <a:latin typeface="inherit"/>
              </a:rPr>
              <a:t>Consulta</a:t>
            </a:r>
          </a:p>
          <a:p>
            <a:pPr algn="l"/>
            <a:r>
              <a:rPr lang="pt-BR" b="0" i="0" u="none" strike="noStrike" dirty="0">
                <a:solidFill>
                  <a:srgbClr val="FFFFFF"/>
                </a:solidFill>
                <a:effectLst/>
                <a:latin typeface="inherit"/>
                <a:hlinkClick r:id="rId3"/>
              </a:rPr>
              <a:t>Fundo Nacional de Saúde</a:t>
            </a:r>
          </a:p>
        </p:txBody>
      </p:sp>
    </p:spTree>
    <p:extLst>
      <p:ext uri="{BB962C8B-B14F-4D97-AF65-F5344CB8AC3E}">
        <p14:creationId xmlns:p14="http://schemas.microsoft.com/office/powerpoint/2010/main" val="2641447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072208" y="1484784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/>
              <a:t>REPASSE DO  PELO ESTADO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1</a:t>
            </a:r>
            <a:r>
              <a:rPr lang="pt-BR" sz="2400" b="1" u="sng" dirty="0" smtClean="0"/>
              <a:t>º </a:t>
            </a:r>
            <a:r>
              <a:rPr lang="pt-BR" sz="2400" b="1" u="sng" dirty="0"/>
              <a:t>QUADRIMESTRE DE </a:t>
            </a:r>
            <a:r>
              <a:rPr lang="pt-BR" sz="2400" b="1" u="sng" dirty="0" smtClean="0"/>
              <a:t>2021</a:t>
            </a:r>
            <a:endParaRPr lang="pt-BR" sz="2400" b="1" u="sng" dirty="0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3E35F07F-5328-45A6-AA19-A8339BF83E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357032"/>
              </p:ext>
            </p:extLst>
          </p:nvPr>
        </p:nvGraphicFramePr>
        <p:xfrm>
          <a:off x="467544" y="3140968"/>
          <a:ext cx="842494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413098074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62197475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846487078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4190226280"/>
                    </a:ext>
                  </a:extLst>
                </a:gridCol>
                <a:gridCol w="1944220">
                  <a:extLst>
                    <a:ext uri="{9D8B030D-6E8A-4147-A177-3AD203B41FA5}">
                      <a16:colId xmlns:a16="http://schemas.microsoft.com/office/drawing/2014/main" val="31572879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 smtClean="0">
                          <a:solidFill>
                            <a:schemeClr val="tx1"/>
                          </a:solidFill>
                          <a:effectLst/>
                        </a:rPr>
                        <a:t>Jan</a:t>
                      </a:r>
                      <a:endParaRPr lang="pt-BR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 err="1" smtClean="0">
                          <a:solidFill>
                            <a:schemeClr val="tx1"/>
                          </a:solidFill>
                          <a:effectLst/>
                        </a:rPr>
                        <a:t>Fev</a:t>
                      </a:r>
                      <a:endParaRPr lang="pt-BR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 smtClean="0">
                          <a:solidFill>
                            <a:schemeClr val="tx1"/>
                          </a:solidFill>
                          <a:effectLst/>
                        </a:rPr>
                        <a:t>Mar</a:t>
                      </a:r>
                      <a:endParaRPr lang="pt-BR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 err="1" smtClean="0">
                          <a:solidFill>
                            <a:schemeClr val="tx1"/>
                          </a:solidFill>
                          <a:effectLst/>
                        </a:rPr>
                        <a:t>Abr</a:t>
                      </a:r>
                      <a:endParaRPr lang="pt-BR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357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smtClean="0">
                          <a:effectLst/>
                        </a:rPr>
                        <a:t>0,00</a:t>
                      </a:r>
                      <a:endParaRPr lang="pt-BR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smtClean="0">
                          <a:effectLst/>
                        </a:rPr>
                        <a:t>0,00</a:t>
                      </a:r>
                      <a:endParaRPr lang="pt-BR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smtClean="0">
                          <a:effectLst/>
                        </a:rPr>
                        <a:t>3.128.876,88</a:t>
                      </a:r>
                      <a:endParaRPr lang="pt-BR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smtClean="0">
                          <a:effectLst/>
                        </a:rPr>
                        <a:t>2.056.485,00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 CUSTEIO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759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smtClean="0">
                          <a:effectLst/>
                        </a:rPr>
                        <a:t>0,00</a:t>
                      </a:r>
                      <a:endParaRPr lang="pt-BR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smtClean="0">
                          <a:effectLst/>
                        </a:rPr>
                        <a:t>0,00</a:t>
                      </a:r>
                      <a:endParaRPr lang="pt-BR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smtClean="0">
                          <a:effectLst/>
                        </a:rPr>
                        <a:t>0,00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smtClean="0">
                          <a:effectLst/>
                        </a:rPr>
                        <a:t>0,00</a:t>
                      </a:r>
                      <a:endParaRPr lang="pt-BR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INVESTIMENTO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02595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5392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043608" y="1556792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/>
              <a:t>Despesas do </a:t>
            </a:r>
            <a:r>
              <a:rPr lang="pt-BR" sz="2400" b="1" dirty="0" smtClean="0"/>
              <a:t>1º </a:t>
            </a:r>
            <a:r>
              <a:rPr lang="pt-BR" sz="2400" b="1" dirty="0"/>
              <a:t>Quadrimestre de </a:t>
            </a:r>
            <a:r>
              <a:rPr lang="pt-BR" sz="2400" b="1" dirty="0" smtClean="0"/>
              <a:t>2021</a:t>
            </a:r>
            <a:endParaRPr lang="pt-BR" sz="1400" b="1" dirty="0"/>
          </a:p>
        </p:txBody>
      </p:sp>
      <p:graphicFrame>
        <p:nvGraphicFramePr>
          <p:cNvPr id="2" name="Tabela 3">
            <a:extLst>
              <a:ext uri="{FF2B5EF4-FFF2-40B4-BE49-F238E27FC236}">
                <a16:creationId xmlns:a16="http://schemas.microsoft.com/office/drawing/2014/main" id="{BF49141D-1FD3-4B13-8EC5-62A4A8AD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562857"/>
              </p:ext>
            </p:extLst>
          </p:nvPr>
        </p:nvGraphicFramePr>
        <p:xfrm>
          <a:off x="395535" y="2780927"/>
          <a:ext cx="8208910" cy="2229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564">
                  <a:extLst>
                    <a:ext uri="{9D8B030D-6E8A-4147-A177-3AD203B41FA5}">
                      <a16:colId xmlns:a16="http://schemas.microsoft.com/office/drawing/2014/main" val="232778142"/>
                    </a:ext>
                  </a:extLst>
                </a:gridCol>
                <a:gridCol w="1627630">
                  <a:extLst>
                    <a:ext uri="{9D8B030D-6E8A-4147-A177-3AD203B41FA5}">
                      <a16:colId xmlns:a16="http://schemas.microsoft.com/office/drawing/2014/main" val="2224780145"/>
                    </a:ext>
                  </a:extLst>
                </a:gridCol>
                <a:gridCol w="1556861">
                  <a:extLst>
                    <a:ext uri="{9D8B030D-6E8A-4147-A177-3AD203B41FA5}">
                      <a16:colId xmlns:a16="http://schemas.microsoft.com/office/drawing/2014/main" val="62153691"/>
                    </a:ext>
                  </a:extLst>
                </a:gridCol>
                <a:gridCol w="1519618">
                  <a:extLst>
                    <a:ext uri="{9D8B030D-6E8A-4147-A177-3AD203B41FA5}">
                      <a16:colId xmlns:a16="http://schemas.microsoft.com/office/drawing/2014/main" val="1607980210"/>
                    </a:ext>
                  </a:extLst>
                </a:gridCol>
                <a:gridCol w="2160237">
                  <a:extLst>
                    <a:ext uri="{9D8B030D-6E8A-4147-A177-3AD203B41FA5}">
                      <a16:colId xmlns:a16="http://schemas.microsoft.com/office/drawing/2014/main" val="1959213104"/>
                    </a:ext>
                  </a:extLst>
                </a:gridCol>
              </a:tblGrid>
              <a:tr h="549947">
                <a:tc>
                  <a:txBody>
                    <a:bodyPr/>
                    <a:lstStyle/>
                    <a:p>
                      <a:pPr algn="ctr"/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BENEFICIENCIA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      HSJ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FESO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SALARIO </a:t>
                      </a:r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COM HORA EXTRA 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366841"/>
                  </a:ext>
                </a:extLst>
              </a:tr>
              <a:tr h="4080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JANEIRO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652.675,18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3.954.221,04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9.080.841,89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6.676.069,65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079856"/>
                  </a:ext>
                </a:extLst>
              </a:tr>
              <a:tr h="314255"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FEVEREIRO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1.982.951,11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2.667.743,34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3.307.112,63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5.056.757,92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3263"/>
                  </a:ext>
                </a:extLst>
              </a:tr>
              <a:tr h="408010"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MARÇO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766.224,52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3.110.029,71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12.468.561,44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5.045.516,77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2575656"/>
                  </a:ext>
                </a:extLst>
              </a:tr>
              <a:tr h="4080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ABRIL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483.951,18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1.372.978,95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2.026.184,22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5.150.652,96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90064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5169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072208" y="1273854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/>
              <a:t>Despesas do 1</a:t>
            </a:r>
            <a:r>
              <a:rPr lang="pt-BR" sz="2400" b="1" dirty="0" smtClean="0"/>
              <a:t>º </a:t>
            </a:r>
            <a:r>
              <a:rPr lang="pt-BR" sz="2400" b="1" dirty="0"/>
              <a:t>Quadrimestre de </a:t>
            </a:r>
            <a:r>
              <a:rPr lang="pt-BR" sz="2400" b="1" dirty="0" smtClean="0"/>
              <a:t>2021</a:t>
            </a:r>
            <a:endParaRPr lang="pt-BR" sz="1400" b="1" dirty="0"/>
          </a:p>
        </p:txBody>
      </p:sp>
      <p:graphicFrame>
        <p:nvGraphicFramePr>
          <p:cNvPr id="5" name="Tabela 7">
            <a:extLst>
              <a:ext uri="{FF2B5EF4-FFF2-40B4-BE49-F238E27FC236}">
                <a16:creationId xmlns:a16="http://schemas.microsoft.com/office/drawing/2014/main" id="{AAF27D9D-8DCD-4D0E-886C-709F069865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348364"/>
              </p:ext>
            </p:extLst>
          </p:nvPr>
        </p:nvGraphicFramePr>
        <p:xfrm>
          <a:off x="779240" y="2636912"/>
          <a:ext cx="7969225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488">
                  <a:extLst>
                    <a:ext uri="{9D8B030D-6E8A-4147-A177-3AD203B41FA5}">
                      <a16:colId xmlns:a16="http://schemas.microsoft.com/office/drawing/2014/main" val="3882136388"/>
                    </a:ext>
                  </a:extLst>
                </a:gridCol>
                <a:gridCol w="1843202">
                  <a:extLst>
                    <a:ext uri="{9D8B030D-6E8A-4147-A177-3AD203B41FA5}">
                      <a16:colId xmlns:a16="http://schemas.microsoft.com/office/drawing/2014/main" val="732079608"/>
                    </a:ext>
                  </a:extLst>
                </a:gridCol>
                <a:gridCol w="1593845">
                  <a:extLst>
                    <a:ext uri="{9D8B030D-6E8A-4147-A177-3AD203B41FA5}">
                      <a16:colId xmlns:a16="http://schemas.microsoft.com/office/drawing/2014/main" val="3658708343"/>
                    </a:ext>
                  </a:extLst>
                </a:gridCol>
                <a:gridCol w="1593845">
                  <a:extLst>
                    <a:ext uri="{9D8B030D-6E8A-4147-A177-3AD203B41FA5}">
                      <a16:colId xmlns:a16="http://schemas.microsoft.com/office/drawing/2014/main" val="522157292"/>
                    </a:ext>
                  </a:extLst>
                </a:gridCol>
                <a:gridCol w="1593845">
                  <a:extLst>
                    <a:ext uri="{9D8B030D-6E8A-4147-A177-3AD203B41FA5}">
                      <a16:colId xmlns:a16="http://schemas.microsoft.com/office/drawing/2014/main" val="188104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LABORATÓRIOS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TESTES RAPIDO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Lixo Hospitalar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Oxigênio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086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JANEIRO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292.534,35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86.416,62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014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FEVEREIRO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312.441,79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70.175,70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71.662,56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036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MARÇO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342.180,63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99.689,94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67.050,96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96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ABRIL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432.271,08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200.250,00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140.342,86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193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6580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971600" y="1295796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/>
              <a:t>Despesas do 1</a:t>
            </a:r>
            <a:r>
              <a:rPr lang="pt-BR" sz="2400" b="1" dirty="0" smtClean="0"/>
              <a:t>º </a:t>
            </a:r>
            <a:r>
              <a:rPr lang="pt-BR" sz="2400" b="1" dirty="0"/>
              <a:t>Quadrimestre de </a:t>
            </a:r>
            <a:r>
              <a:rPr lang="pt-BR" sz="2400" b="1" dirty="0" smtClean="0"/>
              <a:t>2021</a:t>
            </a:r>
            <a:endParaRPr lang="pt-BR" sz="1400" b="1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72377"/>
              </p:ext>
            </p:extLst>
          </p:nvPr>
        </p:nvGraphicFramePr>
        <p:xfrm>
          <a:off x="179512" y="2348879"/>
          <a:ext cx="8329265" cy="3023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944443375"/>
                    </a:ext>
                  </a:extLst>
                </a:gridCol>
                <a:gridCol w="1891546">
                  <a:extLst>
                    <a:ext uri="{9D8B030D-6E8A-4147-A177-3AD203B41FA5}">
                      <a16:colId xmlns:a16="http://schemas.microsoft.com/office/drawing/2014/main" val="940100489"/>
                    </a:ext>
                  </a:extLst>
                </a:gridCol>
                <a:gridCol w="1665853">
                  <a:extLst>
                    <a:ext uri="{9D8B030D-6E8A-4147-A177-3AD203B41FA5}">
                      <a16:colId xmlns:a16="http://schemas.microsoft.com/office/drawing/2014/main" val="1299051338"/>
                    </a:ext>
                  </a:extLst>
                </a:gridCol>
                <a:gridCol w="1665853">
                  <a:extLst>
                    <a:ext uri="{9D8B030D-6E8A-4147-A177-3AD203B41FA5}">
                      <a16:colId xmlns:a16="http://schemas.microsoft.com/office/drawing/2014/main" val="4260578457"/>
                    </a:ext>
                  </a:extLst>
                </a:gridCol>
                <a:gridCol w="1665853">
                  <a:extLst>
                    <a:ext uri="{9D8B030D-6E8A-4147-A177-3AD203B41FA5}">
                      <a16:colId xmlns:a16="http://schemas.microsoft.com/office/drawing/2014/main" val="4145683756"/>
                    </a:ext>
                  </a:extLst>
                </a:gridCol>
              </a:tblGrid>
              <a:tr h="1247227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MATERIAL DE CONSUMO MEDICAMENTO</a:t>
                      </a:r>
                      <a:r>
                        <a:rPr lang="pt-BR" baseline="0" dirty="0" smtClean="0">
                          <a:solidFill>
                            <a:schemeClr val="tx1"/>
                          </a:solidFill>
                        </a:rPr>
                        <a:t> E INSUMOS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RENAL</a:t>
                      </a:r>
                      <a:r>
                        <a:rPr lang="pt-BR" baseline="0" dirty="0" smtClean="0">
                          <a:solidFill>
                            <a:schemeClr val="tx1"/>
                          </a:solidFill>
                        </a:rPr>
                        <a:t> ASSISTENCIA MEDICA LTDA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RESOLUÇÃO </a:t>
                      </a:r>
                    </a:p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SES Nº 1910 REPASSE RENAL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PORTARIA</a:t>
                      </a:r>
                    </a:p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GM/MS Nº 3822 REPASSE RENAL</a:t>
                      </a:r>
                    </a:p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3814764"/>
                  </a:ext>
                </a:extLst>
              </a:tr>
              <a:tr h="4089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JANEIRO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 343.409,33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1.275.600,00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610295"/>
                  </a:ext>
                </a:extLst>
              </a:tr>
              <a:tr h="383762"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FEVEREIRO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  89.426,75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 513.977,93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140.513,16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968472"/>
                  </a:ext>
                </a:extLst>
              </a:tr>
              <a:tr h="383762"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MARÇO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186.323,59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 356.526,55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1050123"/>
                  </a:ext>
                </a:extLst>
              </a:tr>
              <a:tr h="3837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ABRIL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461.261,56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 331.426,01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613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9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187624" y="1399769"/>
            <a:ext cx="6725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 smtClean="0"/>
              <a:t>Despesa do 1º Quadrimestre de 2021</a:t>
            </a:r>
            <a:endParaRPr lang="pt-BR" sz="1400" b="1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178726"/>
              </p:ext>
            </p:extLst>
          </p:nvPr>
        </p:nvGraphicFramePr>
        <p:xfrm>
          <a:off x="539552" y="1916833"/>
          <a:ext cx="7848872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7086">
                  <a:extLst>
                    <a:ext uri="{9D8B030D-6E8A-4147-A177-3AD203B41FA5}">
                      <a16:colId xmlns:a16="http://schemas.microsoft.com/office/drawing/2014/main" val="3937229403"/>
                    </a:ext>
                  </a:extLst>
                </a:gridCol>
                <a:gridCol w="1717250">
                  <a:extLst>
                    <a:ext uri="{9D8B030D-6E8A-4147-A177-3AD203B41FA5}">
                      <a16:colId xmlns:a16="http://schemas.microsoft.com/office/drawing/2014/main" val="839663657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40815376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161101684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884260970"/>
                    </a:ext>
                  </a:extLst>
                </a:gridCol>
              </a:tblGrid>
              <a:tr h="345638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Alimentação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Valor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Competência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Pagamento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103005"/>
                  </a:ext>
                </a:extLst>
              </a:tr>
              <a:tr h="604867">
                <a:tc>
                  <a:txBody>
                    <a:bodyPr/>
                    <a:lstStyle/>
                    <a:p>
                      <a:r>
                        <a:rPr lang="pt-BR" b="1" dirty="0" smtClean="0"/>
                        <a:t>JANEIRO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GREEN FOOD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73.782,00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DEZEMBRO/2020</a:t>
                      </a:r>
                    </a:p>
                    <a:p>
                      <a:endParaRPr lang="pt-B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11/01/2021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793327"/>
                  </a:ext>
                </a:extLst>
              </a:tr>
              <a:tr h="1123325">
                <a:tc>
                  <a:txBody>
                    <a:bodyPr/>
                    <a:lstStyle/>
                    <a:p>
                      <a:r>
                        <a:rPr lang="pt-BR" b="1" dirty="0" smtClean="0"/>
                        <a:t>FEVEREIRO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GREEN FOOD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2.489,64</a:t>
                      </a:r>
                    </a:p>
                    <a:p>
                      <a:r>
                        <a:rPr lang="pt-BR" dirty="0" smtClean="0"/>
                        <a:t>65.907,47</a:t>
                      </a:r>
                    </a:p>
                    <a:p>
                      <a:r>
                        <a:rPr lang="pt-BR" dirty="0" smtClean="0"/>
                        <a:t>66.521,73</a:t>
                      </a:r>
                    </a:p>
                    <a:p>
                      <a:r>
                        <a:rPr lang="pt-BR" dirty="0" smtClean="0"/>
                        <a:t>64.855,38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DEZEMBRO/2020 30/12 A 15/01/21</a:t>
                      </a:r>
                    </a:p>
                    <a:p>
                      <a:r>
                        <a:rPr lang="pt-BR" dirty="0" smtClean="0"/>
                        <a:t>16/01</a:t>
                      </a:r>
                      <a:r>
                        <a:rPr lang="pt-BR" baseline="0" dirty="0" smtClean="0"/>
                        <a:t> A 31/01/21 01/02 A 15/02/21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10/02/2021</a:t>
                      </a:r>
                    </a:p>
                    <a:p>
                      <a:r>
                        <a:rPr lang="pt-BR" dirty="0" smtClean="0"/>
                        <a:t>10/02/2021</a:t>
                      </a:r>
                      <a:r>
                        <a:rPr lang="pt-BR" baseline="0" dirty="0" smtClean="0"/>
                        <a:t> 19/02/2021 19/02/2021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752230"/>
                  </a:ext>
                </a:extLst>
              </a:tr>
              <a:tr h="1123325">
                <a:tc>
                  <a:txBody>
                    <a:bodyPr/>
                    <a:lstStyle/>
                    <a:p>
                      <a:r>
                        <a:rPr lang="pt-BR" b="1" dirty="0" smtClean="0"/>
                        <a:t>MARÇO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GREEN FOOD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27.006,96 59.887,31 23.668,92 76.471,42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01/01</a:t>
                      </a:r>
                      <a:r>
                        <a:rPr lang="pt-BR" baseline="0" dirty="0" smtClean="0"/>
                        <a:t> A 31/01/21 16/02 A 28/02/21</a:t>
                      </a:r>
                    </a:p>
                    <a:p>
                      <a:r>
                        <a:rPr lang="pt-BR" baseline="0" dirty="0" smtClean="0"/>
                        <a:t>01/02 A 28/02/21</a:t>
                      </a:r>
                    </a:p>
                    <a:p>
                      <a:r>
                        <a:rPr lang="pt-BR" baseline="0" dirty="0" smtClean="0"/>
                        <a:t>01/03 A 15/03/21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09/03/202110/03/202110/03/202125/03/2021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691497"/>
                  </a:ext>
                </a:extLst>
              </a:tr>
              <a:tr h="1123325">
                <a:tc>
                  <a:txBody>
                    <a:bodyPr/>
                    <a:lstStyle/>
                    <a:p>
                      <a:r>
                        <a:rPr lang="pt-BR" b="1" dirty="0" smtClean="0"/>
                        <a:t>ABRIL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GREEN FOOD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28.514,94</a:t>
                      </a:r>
                    </a:p>
                    <a:p>
                      <a:r>
                        <a:rPr lang="pt-BR" dirty="0" smtClean="0"/>
                        <a:t>87.847,77</a:t>
                      </a:r>
                    </a:p>
                    <a:p>
                      <a:r>
                        <a:rPr lang="pt-BR" dirty="0" smtClean="0"/>
                        <a:t>81.401,77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01/03 A 31/03/21 </a:t>
                      </a:r>
                    </a:p>
                    <a:p>
                      <a:r>
                        <a:rPr lang="pt-BR" dirty="0" smtClean="0"/>
                        <a:t>16/03 A 31/03/21 01/04 A 15/04/21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12/04/2021</a:t>
                      </a:r>
                    </a:p>
                    <a:p>
                      <a:r>
                        <a:rPr lang="pt-BR" dirty="0" smtClean="0"/>
                        <a:t>13/04/2021</a:t>
                      </a:r>
                    </a:p>
                    <a:p>
                      <a:r>
                        <a:rPr lang="pt-BR" dirty="0" smtClean="0"/>
                        <a:t>29/04/2021</a:t>
                      </a:r>
                    </a:p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5655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3543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403648" y="1052737"/>
            <a:ext cx="6509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 smtClean="0"/>
              <a:t>Despesa do 1º Quadrimestre de 2021</a:t>
            </a:r>
            <a:endParaRPr lang="pt-BR" sz="1400" b="1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286734"/>
              </p:ext>
            </p:extLst>
          </p:nvPr>
        </p:nvGraphicFramePr>
        <p:xfrm>
          <a:off x="683569" y="1556793"/>
          <a:ext cx="7488830" cy="49423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3104">
                  <a:extLst>
                    <a:ext uri="{9D8B030D-6E8A-4147-A177-3AD203B41FA5}">
                      <a16:colId xmlns:a16="http://schemas.microsoft.com/office/drawing/2014/main" val="3491635507"/>
                    </a:ext>
                  </a:extLst>
                </a:gridCol>
                <a:gridCol w="1764017">
                  <a:extLst>
                    <a:ext uri="{9D8B030D-6E8A-4147-A177-3AD203B41FA5}">
                      <a16:colId xmlns:a16="http://schemas.microsoft.com/office/drawing/2014/main" val="1830652467"/>
                    </a:ext>
                  </a:extLst>
                </a:gridCol>
                <a:gridCol w="1764017">
                  <a:extLst>
                    <a:ext uri="{9D8B030D-6E8A-4147-A177-3AD203B41FA5}">
                      <a16:colId xmlns:a16="http://schemas.microsoft.com/office/drawing/2014/main" val="1722498025"/>
                    </a:ext>
                  </a:extLst>
                </a:gridCol>
                <a:gridCol w="1229541">
                  <a:extLst>
                    <a:ext uri="{9D8B030D-6E8A-4147-A177-3AD203B41FA5}">
                      <a16:colId xmlns:a16="http://schemas.microsoft.com/office/drawing/2014/main" val="1492070600"/>
                    </a:ext>
                  </a:extLst>
                </a:gridCol>
                <a:gridCol w="1368151">
                  <a:extLst>
                    <a:ext uri="{9D8B030D-6E8A-4147-A177-3AD203B41FA5}">
                      <a16:colId xmlns:a16="http://schemas.microsoft.com/office/drawing/2014/main" val="2620508121"/>
                    </a:ext>
                  </a:extLst>
                </a:gridCol>
              </a:tblGrid>
              <a:tr h="441691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Combustível/ Manutenção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Competência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Valor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Pagamento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264043"/>
                  </a:ext>
                </a:extLst>
              </a:tr>
              <a:tr h="890612">
                <a:tc>
                  <a:txBody>
                    <a:bodyPr/>
                    <a:lstStyle/>
                    <a:p>
                      <a:r>
                        <a:rPr lang="pt-BR" b="1" dirty="0" smtClean="0"/>
                        <a:t>JANEIRO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LINK</a:t>
                      </a:r>
                      <a:r>
                        <a:rPr lang="pt-BR" baseline="0" dirty="0" smtClean="0"/>
                        <a:t> CARD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DEZEMBRO/20</a:t>
                      </a:r>
                    </a:p>
                    <a:p>
                      <a:r>
                        <a:rPr lang="pt-BR" dirty="0" smtClean="0"/>
                        <a:t>DEZEMBRO/20</a:t>
                      </a:r>
                    </a:p>
                    <a:p>
                      <a:r>
                        <a:rPr lang="pt-BR" dirty="0" smtClean="0"/>
                        <a:t>DEZEMBRO/20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 5.660,84</a:t>
                      </a:r>
                    </a:p>
                    <a:p>
                      <a:r>
                        <a:rPr lang="pt-BR" dirty="0" smtClean="0"/>
                        <a:t>17.041,06</a:t>
                      </a:r>
                    </a:p>
                    <a:p>
                      <a:r>
                        <a:rPr lang="pt-BR" dirty="0" smtClean="0"/>
                        <a:t>   3.878,52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05/01/2021</a:t>
                      </a:r>
                    </a:p>
                    <a:p>
                      <a:r>
                        <a:rPr lang="pt-BR" dirty="0" smtClean="0"/>
                        <a:t>05/01/2021</a:t>
                      </a:r>
                    </a:p>
                    <a:p>
                      <a:r>
                        <a:rPr lang="pt-BR" dirty="0" smtClean="0"/>
                        <a:t>18/01/2021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7497594"/>
                  </a:ext>
                </a:extLst>
              </a:tr>
              <a:tr h="461743">
                <a:tc>
                  <a:txBody>
                    <a:bodyPr/>
                    <a:lstStyle/>
                    <a:p>
                      <a:r>
                        <a:rPr lang="pt-BR" b="1" dirty="0" smtClean="0"/>
                        <a:t>FEVEREIRO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LINK</a:t>
                      </a:r>
                      <a:r>
                        <a:rPr lang="pt-BR" baseline="0" dirty="0" smtClean="0"/>
                        <a:t> CARD</a:t>
                      </a:r>
                      <a:endParaRPr lang="pt-B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JANEIRO/2021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26.855,35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02/02/2021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4153511"/>
                  </a:ext>
                </a:extLst>
              </a:tr>
              <a:tr h="1157796">
                <a:tc>
                  <a:txBody>
                    <a:bodyPr/>
                    <a:lstStyle/>
                    <a:p>
                      <a:r>
                        <a:rPr lang="pt-BR" b="1" dirty="0" smtClean="0"/>
                        <a:t>MARÇO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LINK CARD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16/01 A 31/01</a:t>
                      </a:r>
                    </a:p>
                    <a:p>
                      <a:r>
                        <a:rPr lang="pt-BR" dirty="0" smtClean="0"/>
                        <a:t>16/12</a:t>
                      </a:r>
                      <a:r>
                        <a:rPr lang="pt-BR" baseline="0" dirty="0" smtClean="0"/>
                        <a:t> A 31/12</a:t>
                      </a:r>
                    </a:p>
                    <a:p>
                      <a:r>
                        <a:rPr lang="pt-BR" baseline="0" dirty="0" smtClean="0"/>
                        <a:t>01/02 A 15/02</a:t>
                      </a:r>
                    </a:p>
                    <a:p>
                      <a:r>
                        <a:rPr lang="pt-BR" baseline="0" dirty="0" smtClean="0"/>
                        <a:t>JANEIRO/2021</a:t>
                      </a:r>
                    </a:p>
                    <a:p>
                      <a:r>
                        <a:rPr lang="pt-BR" baseline="0" dirty="0" smtClean="0"/>
                        <a:t>16/02 A 28/02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23.301,01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aseline="0" dirty="0" smtClean="0"/>
                        <a:t>27.483,98  26.648,29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aseline="0" dirty="0" smtClean="0"/>
                        <a:t>49.429,04</a:t>
                      </a:r>
                      <a:endParaRPr lang="pt-BR" dirty="0" smtClean="0"/>
                    </a:p>
                    <a:p>
                      <a:r>
                        <a:rPr lang="pt-BR" dirty="0" smtClean="0"/>
                        <a:t>44.511,47          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02/03/2021</a:t>
                      </a:r>
                      <a:r>
                        <a:rPr lang="pt-BR" baseline="0" dirty="0" smtClean="0"/>
                        <a:t>02/03/202115/03/2021</a:t>
                      </a:r>
                    </a:p>
                    <a:p>
                      <a:r>
                        <a:rPr lang="pt-BR" dirty="0" smtClean="0"/>
                        <a:t>15/03/2021</a:t>
                      </a:r>
                    </a:p>
                    <a:p>
                      <a:r>
                        <a:rPr lang="pt-BR" dirty="0" smtClean="0"/>
                        <a:t>16/03/2021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331138"/>
                  </a:ext>
                </a:extLst>
              </a:tr>
              <a:tr h="939768">
                <a:tc>
                  <a:txBody>
                    <a:bodyPr/>
                    <a:lstStyle/>
                    <a:p>
                      <a:r>
                        <a:rPr lang="pt-BR" b="1" dirty="0" smtClean="0"/>
                        <a:t>ABRIL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LINK CARD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01/03 A 15/03</a:t>
                      </a:r>
                    </a:p>
                    <a:p>
                      <a:r>
                        <a:rPr lang="pt-BR" dirty="0" smtClean="0"/>
                        <a:t>16/03 A 31/03 MARÇO/2021</a:t>
                      </a:r>
                    </a:p>
                    <a:p>
                      <a:pPr algn="l"/>
                      <a:r>
                        <a:rPr lang="pt-BR" dirty="0" smtClean="0"/>
                        <a:t>MARÇO/2021</a:t>
                      </a:r>
                    </a:p>
                    <a:p>
                      <a:r>
                        <a:rPr lang="pt-BR" dirty="0" smtClean="0"/>
                        <a:t>FEVEREIRO/2021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37.371,71</a:t>
                      </a:r>
                    </a:p>
                    <a:p>
                      <a:r>
                        <a:rPr lang="pt-BR" dirty="0" smtClean="0"/>
                        <a:t>37359,12</a:t>
                      </a:r>
                    </a:p>
                    <a:p>
                      <a:r>
                        <a:rPr lang="pt-BR" dirty="0" smtClean="0"/>
                        <a:t>42.051,71</a:t>
                      </a:r>
                    </a:p>
                    <a:p>
                      <a:r>
                        <a:rPr lang="pt-BR" dirty="0" smtClean="0"/>
                        <a:t>13.420,19</a:t>
                      </a:r>
                    </a:p>
                    <a:p>
                      <a:r>
                        <a:rPr lang="pt-BR" dirty="0" smtClean="0"/>
                        <a:t>42.049,25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20/04/2021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20/04/2021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26/04/2021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26/04/2021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26/04/2021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6443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84229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1967</TotalTime>
  <Words>341</Words>
  <Application>Microsoft Office PowerPoint</Application>
  <PresentationFormat>Apresentação na tela (4:3)</PresentationFormat>
  <Paragraphs>190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inherit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Natiara Penalva</dc:creator>
  <cp:lastModifiedBy>ADMIN</cp:lastModifiedBy>
  <cp:revision>111</cp:revision>
  <dcterms:created xsi:type="dcterms:W3CDTF">2019-05-08T14:31:54Z</dcterms:created>
  <dcterms:modified xsi:type="dcterms:W3CDTF">2021-05-31T16:35:40Z</dcterms:modified>
</cp:coreProperties>
</file>